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4"/>
  </p:sldMasterIdLst>
  <p:notesMasterIdLst>
    <p:notesMasterId r:id="rId6"/>
  </p:notesMasterIdLst>
  <p:handoutMasterIdLst>
    <p:handoutMasterId r:id="rId7"/>
  </p:handoutMasterIdLst>
  <p:sldIdLst>
    <p:sldId id="256" r:id="rId5"/>
  </p:sldIdLst>
  <p:sldSz cx="43891200" cy="32918400"/>
  <p:notesSz cx="7010400" cy="9296400"/>
  <p:embeddedFontLst>
    <p:embeddedFont>
      <p:font typeface="Calibri" panose="020F0502020204030204" pitchFamily="34" charset="0"/>
      <p:regular r:id="rId8"/>
      <p:bold r:id="rId9"/>
      <p:italic r:id="rId10"/>
      <p:boldItalic r:id="rId11"/>
    </p:embeddedFont>
    <p:embeddedFont>
      <p:font typeface="Cambria Math" panose="02040503050406030204" pitchFamily="18" charset="0"/>
      <p:regular r:id="rId12"/>
    </p:embeddedFont>
    <p:embeddedFont>
      <p:font typeface="Franklin Gothic Medium" panose="020B0603020102020204" pitchFamily="34" charset="0"/>
      <p:regular r:id="rId13"/>
      <p:italic r:id="rId14"/>
    </p:embeddedFont>
    <p:embeddedFont>
      <p:font typeface="Nunito" pitchFamily="2" charset="0"/>
      <p:regular r:id="rId15"/>
      <p:bold r:id="rId16"/>
      <p:italic r:id="rId17"/>
      <p:boldItalic r:id="rId18"/>
    </p:embeddedFont>
    <p:embeddedFont>
      <p:font typeface="Nunito Black" pitchFamily="2" charset="0"/>
      <p:bold r:id="rId19"/>
      <p:boldItalic r:id="rId20"/>
    </p:embeddedFont>
    <p:embeddedFont>
      <p:font typeface="Open Sans" panose="020B0606030504020204" pitchFamily="34" charset="0"/>
      <p:regular r:id="rId21"/>
      <p:bold r:id="rId22"/>
      <p:italic r:id="rId23"/>
      <p:boldItalic r:id="rId24"/>
    </p:embeddedFont>
  </p:embeddedFontLst>
  <p:custDataLst>
    <p:tags r:id="rId25"/>
  </p:custDataLst>
  <p:defaultTextStyle>
    <a:defPPr>
      <a:defRPr lang="en-US"/>
    </a:defPPr>
    <a:lvl1pPr marL="0" algn="l" defTabSz="3756396" rtl="0" eaLnBrk="1" latinLnBrk="0" hangingPunct="1">
      <a:defRPr sz="7400" kern="1200">
        <a:solidFill>
          <a:schemeClr val="tx1"/>
        </a:solidFill>
        <a:latin typeface="+mn-lt"/>
        <a:ea typeface="+mn-ea"/>
        <a:cs typeface="+mn-cs"/>
      </a:defRPr>
    </a:lvl1pPr>
    <a:lvl2pPr marL="1878198" algn="l" defTabSz="3756396" rtl="0" eaLnBrk="1" latinLnBrk="0" hangingPunct="1">
      <a:defRPr sz="7400" kern="1200">
        <a:solidFill>
          <a:schemeClr val="tx1"/>
        </a:solidFill>
        <a:latin typeface="+mn-lt"/>
        <a:ea typeface="+mn-ea"/>
        <a:cs typeface="+mn-cs"/>
      </a:defRPr>
    </a:lvl2pPr>
    <a:lvl3pPr marL="3756396" algn="l" defTabSz="3756396" rtl="0" eaLnBrk="1" latinLnBrk="0" hangingPunct="1">
      <a:defRPr sz="7400" kern="1200">
        <a:solidFill>
          <a:schemeClr val="tx1"/>
        </a:solidFill>
        <a:latin typeface="+mn-lt"/>
        <a:ea typeface="+mn-ea"/>
        <a:cs typeface="+mn-cs"/>
      </a:defRPr>
    </a:lvl3pPr>
    <a:lvl4pPr marL="5634594" algn="l" defTabSz="3756396" rtl="0" eaLnBrk="1" latinLnBrk="0" hangingPunct="1">
      <a:defRPr sz="7400" kern="1200">
        <a:solidFill>
          <a:schemeClr val="tx1"/>
        </a:solidFill>
        <a:latin typeface="+mn-lt"/>
        <a:ea typeface="+mn-ea"/>
        <a:cs typeface="+mn-cs"/>
      </a:defRPr>
    </a:lvl4pPr>
    <a:lvl5pPr marL="7512797" algn="l" defTabSz="3756396" rtl="0" eaLnBrk="1" latinLnBrk="0" hangingPunct="1">
      <a:defRPr sz="7400" kern="1200">
        <a:solidFill>
          <a:schemeClr val="tx1"/>
        </a:solidFill>
        <a:latin typeface="+mn-lt"/>
        <a:ea typeface="+mn-ea"/>
        <a:cs typeface="+mn-cs"/>
      </a:defRPr>
    </a:lvl5pPr>
    <a:lvl6pPr marL="9390995" algn="l" defTabSz="3756396" rtl="0" eaLnBrk="1" latinLnBrk="0" hangingPunct="1">
      <a:defRPr sz="7400" kern="1200">
        <a:solidFill>
          <a:schemeClr val="tx1"/>
        </a:solidFill>
        <a:latin typeface="+mn-lt"/>
        <a:ea typeface="+mn-ea"/>
        <a:cs typeface="+mn-cs"/>
      </a:defRPr>
    </a:lvl6pPr>
    <a:lvl7pPr marL="11269197" algn="l" defTabSz="3756396" rtl="0" eaLnBrk="1" latinLnBrk="0" hangingPunct="1">
      <a:defRPr sz="7400" kern="1200">
        <a:solidFill>
          <a:schemeClr val="tx1"/>
        </a:solidFill>
        <a:latin typeface="+mn-lt"/>
        <a:ea typeface="+mn-ea"/>
        <a:cs typeface="+mn-cs"/>
      </a:defRPr>
    </a:lvl7pPr>
    <a:lvl8pPr marL="13147394" algn="l" defTabSz="3756396" rtl="0" eaLnBrk="1" latinLnBrk="0" hangingPunct="1">
      <a:defRPr sz="7400" kern="1200">
        <a:solidFill>
          <a:schemeClr val="tx1"/>
        </a:solidFill>
        <a:latin typeface="+mn-lt"/>
        <a:ea typeface="+mn-ea"/>
        <a:cs typeface="+mn-cs"/>
      </a:defRPr>
    </a:lvl8pPr>
    <a:lvl9pPr marL="15025593" algn="l" defTabSz="375639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3" userDrawn="1">
          <p15:clr>
            <a:srgbClr val="A4A3A4"/>
          </p15:clr>
        </p15:guide>
        <p15:guide id="2" pos="192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B64158-91E7-FF94-272D-E96EDFE3F7B3}" name="Jessica Sambi" initials="JS" userId="Jessica Sambi" providerId="None"/>
  <p188:author id="{759810A5-28F1-1ED9-3AC7-73B0BCCA3336}" name="Dhruvi Patel" initials="DP" userId="Dhruvi Patel" providerId="None"/>
  <p188:author id="{571D83D8-AF41-A598-2DFD-588EF863937C}" name="Jessica Sambi" initials="JS" userId="S::jessica.sambi@ucalgary.ca::9c226865-4e50-4511-b209-bf7799040b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CAC"/>
    <a:srgbClr val="C8C8C8"/>
    <a:srgbClr val="505050"/>
    <a:srgbClr val="B41E1E"/>
    <a:srgbClr val="CB3B63"/>
    <a:srgbClr val="4B4B4B"/>
    <a:srgbClr val="DCDCDC"/>
    <a:srgbClr val="353535"/>
    <a:srgbClr val="51253A"/>
    <a:srgbClr val="034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A25EBF-1608-4B76-93B4-EFACA79A0AAC}" v="4514" dt="2022-04-04T08:00:22.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 d="100"/>
          <a:sy n="16" d="100"/>
        </p:scale>
        <p:origin x="1637" y="10"/>
      </p:cViewPr>
      <p:guideLst>
        <p:guide orient="horz" pos="2493"/>
        <p:guide pos="1920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14.fntdata"/><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font" Target="fonts/font17.fntdata"/><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4/12/2022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4/12/2022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37432" y="235744"/>
            <a:ext cx="43928630" cy="2914650"/>
          </a:xfrm>
        </p:spPr>
        <p:txBody>
          <a:bodyPr>
            <a:noAutofit/>
          </a:bodyPr>
          <a:lstStyle>
            <a:defPPr>
              <a:defRPr kern="1200" smtId="4294967295"/>
            </a:defPPr>
            <a:lvl1pPr marL="0" marR="0" indent="0" algn="ctr" defTabSz="2820815" rtl="0" eaLnBrk="1" fontAlgn="auto" latinLnBrk="0" hangingPunct="1">
              <a:lnSpc>
                <a:spcPct val="100000"/>
              </a:lnSpc>
              <a:spcBef>
                <a:spcPts val="1125"/>
              </a:spcBef>
              <a:spcAft>
                <a:spcPct val="0"/>
              </a:spcAft>
              <a:buClrTx/>
              <a:buSzTx/>
              <a:buFontTx/>
              <a:buNone/>
              <a:defRPr sz="4575"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marL="0" marR="0" lvl="0" indent="0" algn="ctr" defTabSz="2820815"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37432" y="2662519"/>
            <a:ext cx="43928630" cy="1694330"/>
          </a:xfrm>
        </p:spPr>
        <p:txBody>
          <a:bodyPr>
            <a:noAutofit/>
          </a:bodyPr>
          <a:lstStyle>
            <a:defPPr>
              <a:defRPr kern="1200" smtId="4294967295"/>
            </a:defPPr>
            <a:lvl1pPr marL="0" marR="0" indent="0" algn="ctr" defTabSz="2820815" rtl="0" eaLnBrk="1" fontAlgn="auto" latinLnBrk="0" hangingPunct="1">
              <a:lnSpc>
                <a:spcPct val="100000"/>
              </a:lnSpc>
              <a:spcBef>
                <a:spcPts val="450"/>
              </a:spcBef>
              <a:spcAft>
                <a:spcPct val="0"/>
              </a:spcAft>
              <a:buClrTx/>
              <a:buSzTx/>
              <a:buFontTx/>
              <a:buNone/>
              <a:defRPr sz="4950" baseline="0">
                <a:solidFill>
                  <a:schemeClr val="tx2">
                    <a:lumMod val="50000"/>
                  </a:schemeClr>
                </a:solidFill>
                <a:latin typeface="Arial" pitchFamily="34" charset="0"/>
                <a:cs typeface="Arial" pitchFamily="34" charset="0"/>
              </a:defRPr>
            </a:lvl1pPr>
            <a:lvl2pPr marL="1410407" indent="0">
              <a:buFontTx/>
              <a:buNone/>
              <a:defRPr/>
            </a:lvl2pPr>
            <a:lvl3pPr marL="2820815" indent="0">
              <a:buFontTx/>
              <a:buNone/>
              <a:defRPr/>
            </a:lvl3pPr>
            <a:lvl4pPr marL="4231222" indent="0">
              <a:buFontTx/>
              <a:buNone/>
              <a:defRPr/>
            </a:lvl4pPr>
            <a:lvl5pPr marL="5641629" indent="0">
              <a:buFontTx/>
              <a:buNone/>
              <a:defRPr/>
            </a:lvl5pPr>
          </a:lstStyle>
          <a:p>
            <a:pPr algn="ctr">
              <a:spcBef>
                <a:spcPts val="600"/>
              </a:spcBef>
            </a:pPr>
            <a:r>
              <a:rPr lang="en-US" sz="4500">
                <a:solidFill>
                  <a:schemeClr val="tx2">
                    <a:lumMod val="50000"/>
                  </a:schemeClr>
                </a:solidFill>
                <a:latin typeface="Franklin Gothic Medium" pitchFamily="34" charset="0"/>
              </a:rPr>
              <a:t>Author’s Name Here</a:t>
            </a:r>
            <a:br>
              <a:rPr lang="en-US" sz="4500">
                <a:solidFill>
                  <a:schemeClr val="tx2">
                    <a:lumMod val="50000"/>
                  </a:schemeClr>
                </a:solidFill>
                <a:latin typeface="Franklin Gothic Medium" pitchFamily="34" charset="0"/>
              </a:rPr>
            </a:br>
            <a:r>
              <a:rPr lang="en-US" sz="4500">
                <a:solidFill>
                  <a:schemeClr val="tx2">
                    <a:lumMod val="50000"/>
                  </a:schemeClr>
                </a:solidFill>
                <a:latin typeface="Arial" pitchFamily="34" charset="0"/>
                <a:cs typeface="Arial" pitchFamily="34" charset="0"/>
              </a:rPr>
              <a:t>University</a:t>
            </a:r>
            <a:r>
              <a:rPr lang="en-US" sz="4500">
                <a:solidFill>
                  <a:schemeClr val="tx2">
                    <a:lumMod val="50000"/>
                  </a:schemeClr>
                </a:solidFill>
                <a:latin typeface="Franklin Gothic Medium" pitchFamily="34" charset="0"/>
              </a:rPr>
              <a:t> Name Here</a:t>
            </a:r>
          </a:p>
        </p:txBody>
      </p:sp>
      <p:pic>
        <p:nvPicPr>
          <p:cNvPr id="4" name="Picture 3" descr="A logo on a black background&#10;&#10;Description automatically generated with medium confidence">
            <a:extLst>
              <a:ext uri="{FF2B5EF4-FFF2-40B4-BE49-F238E27FC236}">
                <a16:creationId xmlns:a16="http://schemas.microsoft.com/office/drawing/2014/main" id="{47E5DC14-90AC-466A-BBFF-70063F118A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8823" y="1630943"/>
            <a:ext cx="5822137" cy="2817346"/>
          </a:xfrm>
          <a:prstGeom prst="rect">
            <a:avLst/>
          </a:prstGeom>
        </p:spPr>
      </p:pic>
      <p:pic>
        <p:nvPicPr>
          <p:cNvPr id="6" name="Picture 5" descr="Logo&#10;&#10;Description automatically generated">
            <a:extLst>
              <a:ext uri="{FF2B5EF4-FFF2-40B4-BE49-F238E27FC236}">
                <a16:creationId xmlns:a16="http://schemas.microsoft.com/office/drawing/2014/main" id="{865E0176-3F0E-495F-BFF9-22971E8439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485497" y="1555589"/>
            <a:ext cx="3851224" cy="2871722"/>
          </a:xfrm>
          <a:prstGeom prst="rect">
            <a:avLst/>
          </a:prstGeom>
        </p:spPr>
      </p:pic>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18" y="1318265"/>
            <a:ext cx="9875520" cy="28087321"/>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560" y="1318265"/>
            <a:ext cx="28895039" cy="28087321"/>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7"/>
            <a:ext cx="37307518" cy="6537960"/>
          </a:xfrm>
        </p:spPr>
        <p:txBody>
          <a:bodyPr anchor="t"/>
          <a:lstStyle>
            <a:defPPr>
              <a:defRPr kern="1200" smtId="4294967295"/>
            </a:defPPr>
            <a:lvl1pPr algn="l">
              <a:defRPr sz="12375" b="1" cap="all"/>
            </a:lvl1pPr>
          </a:lstStyle>
          <a:p>
            <a:r>
              <a:rPr lang="en-US"/>
              <a:t>Click to edit Master title style</a:t>
            </a:r>
          </a:p>
        </p:txBody>
      </p:sp>
      <p:sp>
        <p:nvSpPr>
          <p:cNvPr id="3" name="Text Placeholder 2"/>
          <p:cNvSpPr>
            <a:spLocks noGrp="1"/>
          </p:cNvSpPr>
          <p:nvPr>
            <p:ph type="body" idx="1"/>
          </p:nvPr>
        </p:nvSpPr>
        <p:spPr>
          <a:xfrm>
            <a:off x="3467102" y="13952224"/>
            <a:ext cx="37307518" cy="7200897"/>
          </a:xfrm>
        </p:spPr>
        <p:txBody>
          <a:bodyPr anchor="b"/>
          <a:lstStyle>
            <a:defPPr>
              <a:defRPr kern="1200" smtId="4294967295"/>
            </a:defPPr>
            <a:lvl1pPr marL="0" indent="0">
              <a:buNone/>
              <a:defRPr sz="6150">
                <a:solidFill>
                  <a:schemeClr val="tx1">
                    <a:tint val="75000"/>
                  </a:schemeClr>
                </a:solidFill>
              </a:defRPr>
            </a:lvl1pPr>
            <a:lvl2pPr marL="1410407" indent="0">
              <a:buNone/>
              <a:defRPr sz="5550">
                <a:solidFill>
                  <a:schemeClr val="tx1">
                    <a:tint val="75000"/>
                  </a:schemeClr>
                </a:solidFill>
              </a:defRPr>
            </a:lvl2pPr>
            <a:lvl3pPr marL="2820815" indent="0">
              <a:buNone/>
              <a:defRPr sz="4950">
                <a:solidFill>
                  <a:schemeClr val="tx1">
                    <a:tint val="75000"/>
                  </a:schemeClr>
                </a:solidFill>
              </a:defRPr>
            </a:lvl3pPr>
            <a:lvl4pPr marL="4231223" indent="0">
              <a:buNone/>
              <a:defRPr sz="4350">
                <a:solidFill>
                  <a:schemeClr val="tx1">
                    <a:tint val="75000"/>
                  </a:schemeClr>
                </a:solidFill>
              </a:defRPr>
            </a:lvl4pPr>
            <a:lvl5pPr marL="5641630" indent="0">
              <a:buNone/>
              <a:defRPr sz="4350">
                <a:solidFill>
                  <a:schemeClr val="tx1">
                    <a:tint val="75000"/>
                  </a:schemeClr>
                </a:solidFill>
              </a:defRPr>
            </a:lvl5pPr>
            <a:lvl6pPr marL="7052037" indent="0">
              <a:buNone/>
              <a:defRPr sz="4350">
                <a:solidFill>
                  <a:schemeClr val="tx1">
                    <a:tint val="75000"/>
                  </a:schemeClr>
                </a:solidFill>
              </a:defRPr>
            </a:lvl6pPr>
            <a:lvl7pPr marL="8462444" indent="0">
              <a:buNone/>
              <a:defRPr sz="4350">
                <a:solidFill>
                  <a:schemeClr val="tx1">
                    <a:tint val="75000"/>
                  </a:schemeClr>
                </a:solidFill>
              </a:defRPr>
            </a:lvl7pPr>
            <a:lvl8pPr marL="9872852" indent="0">
              <a:buNone/>
              <a:defRPr sz="4350">
                <a:solidFill>
                  <a:schemeClr val="tx1">
                    <a:tint val="75000"/>
                  </a:schemeClr>
                </a:solidFill>
              </a:defRPr>
            </a:lvl8pPr>
            <a:lvl9pPr marL="11283259" indent="0">
              <a:buNone/>
              <a:defRPr sz="43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5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1" y="7680962"/>
            <a:ext cx="19385280" cy="21724623"/>
          </a:xfrm>
        </p:spPr>
        <p:txBody>
          <a:bodyPr/>
          <a:lstStyle>
            <a:defPPr>
              <a:defRPr kern="1200" smtId="4294967295"/>
            </a:defPPr>
            <a:lvl1pPr>
              <a:defRPr sz="8625"/>
            </a:lvl1pPr>
            <a:lvl2pPr>
              <a:defRPr sz="7425"/>
            </a:lvl2pPr>
            <a:lvl3pPr>
              <a:defRPr sz="6150"/>
            </a:lvl3pPr>
            <a:lvl4pPr>
              <a:defRPr sz="5550"/>
            </a:lvl4pPr>
            <a:lvl5pPr>
              <a:defRPr sz="5550"/>
            </a:lvl5pPr>
            <a:lvl6pPr>
              <a:defRPr sz="5550"/>
            </a:lvl6pPr>
            <a:lvl7pPr>
              <a:defRPr sz="5550"/>
            </a:lvl7pPr>
            <a:lvl8pPr>
              <a:defRPr sz="5550"/>
            </a:lvl8pPr>
            <a:lvl9pPr>
              <a:defRPr sz="55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7" y="7368543"/>
            <a:ext cx="19392903"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4" name="Content Placeholder 3"/>
          <p:cNvSpPr>
            <a:spLocks noGrp="1"/>
          </p:cNvSpPr>
          <p:nvPr>
            <p:ph sz="half" idx="2"/>
          </p:nvPr>
        </p:nvSpPr>
        <p:spPr>
          <a:xfrm>
            <a:off x="2194567" y="10439400"/>
            <a:ext cx="19392903"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7"/>
          </a:xfrm>
        </p:spPr>
        <p:txBody>
          <a:bodyPr anchor="b"/>
          <a:lstStyle>
            <a:defPPr>
              <a:defRPr kern="1200" smtId="4294967295"/>
            </a:defPPr>
            <a:lvl1pPr marL="0" indent="0">
              <a:buNone/>
              <a:defRPr sz="7425" b="1"/>
            </a:lvl1pPr>
            <a:lvl2pPr marL="1410407" indent="0">
              <a:buNone/>
              <a:defRPr sz="6150" b="1"/>
            </a:lvl2pPr>
            <a:lvl3pPr marL="2820815" indent="0">
              <a:buNone/>
              <a:defRPr sz="5550" b="1"/>
            </a:lvl3pPr>
            <a:lvl4pPr marL="4231223" indent="0">
              <a:buNone/>
              <a:defRPr sz="4950" b="1"/>
            </a:lvl4pPr>
            <a:lvl5pPr marL="5641630" indent="0">
              <a:buNone/>
              <a:defRPr sz="4950" b="1"/>
            </a:lvl5pPr>
            <a:lvl6pPr marL="7052037" indent="0">
              <a:buNone/>
              <a:defRPr sz="4950" b="1"/>
            </a:lvl6pPr>
            <a:lvl7pPr marL="8462444" indent="0">
              <a:buNone/>
              <a:defRPr sz="4950" b="1"/>
            </a:lvl7pPr>
            <a:lvl8pPr marL="9872852" indent="0">
              <a:buNone/>
              <a:defRPr sz="4950" b="1"/>
            </a:lvl8pPr>
            <a:lvl9pPr marL="11283259" indent="0">
              <a:buNone/>
              <a:defRPr sz="4950" b="1"/>
            </a:lvl9pPr>
          </a:lstStyle>
          <a:p>
            <a:pPr lvl="0"/>
            <a:r>
              <a:rPr lang="en-US"/>
              <a:t>Click to edit Master text styles</a:t>
            </a:r>
          </a:p>
        </p:txBody>
      </p:sp>
      <p:sp>
        <p:nvSpPr>
          <p:cNvPr id="6" name="Content Placeholder 5"/>
          <p:cNvSpPr>
            <a:spLocks noGrp="1"/>
          </p:cNvSpPr>
          <p:nvPr>
            <p:ph sz="quarter" idx="4"/>
          </p:nvPr>
        </p:nvSpPr>
        <p:spPr>
          <a:xfrm>
            <a:off x="22296121" y="10439400"/>
            <a:ext cx="19400520" cy="18966183"/>
          </a:xfrm>
        </p:spPr>
        <p:txBody>
          <a:bodyPr/>
          <a:lstStyle>
            <a:defPPr>
              <a:defRPr kern="1200" smtId="4294967295"/>
            </a:defPPr>
            <a:lvl1pPr>
              <a:defRPr sz="7425"/>
            </a:lvl1pPr>
            <a:lvl2pPr>
              <a:defRPr sz="6150"/>
            </a:lvl2pPr>
            <a:lvl3pPr>
              <a:defRPr sz="5550"/>
            </a:lvl3pPr>
            <a:lvl4pPr>
              <a:defRPr sz="4950"/>
            </a:lvl4pPr>
            <a:lvl5pPr>
              <a:defRPr sz="4950"/>
            </a:lvl5pPr>
            <a:lvl6pPr>
              <a:defRPr sz="4950"/>
            </a:lvl6pPr>
            <a:lvl7pPr>
              <a:defRPr sz="4950"/>
            </a:lvl7pPr>
            <a:lvl8pPr>
              <a:defRPr sz="4950"/>
            </a:lvl8pPr>
            <a:lvl9pPr>
              <a:defRPr sz="49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71" y="1310640"/>
            <a:ext cx="14439903" cy="5577840"/>
          </a:xfrm>
        </p:spPr>
        <p:txBody>
          <a:bodyPr anchor="b"/>
          <a:lstStyle>
            <a:defPPr>
              <a:defRPr kern="1200" smtId="4294967295"/>
            </a:defPPr>
            <a:lvl1pPr algn="l">
              <a:defRPr sz="6150" b="1"/>
            </a:lvl1pPr>
          </a:lstStyle>
          <a:p>
            <a:r>
              <a:rPr lang="en-US"/>
              <a:t>Click to edit Master title style</a:t>
            </a:r>
          </a:p>
        </p:txBody>
      </p:sp>
      <p:sp>
        <p:nvSpPr>
          <p:cNvPr id="3" name="Content Placeholder 2"/>
          <p:cNvSpPr>
            <a:spLocks noGrp="1"/>
          </p:cNvSpPr>
          <p:nvPr>
            <p:ph idx="1"/>
          </p:nvPr>
        </p:nvSpPr>
        <p:spPr>
          <a:xfrm>
            <a:off x="17160239" y="1310642"/>
            <a:ext cx="24536400" cy="28094942"/>
          </a:xfrm>
        </p:spPr>
        <p:txBody>
          <a:bodyPr/>
          <a:lstStyle>
            <a:defPPr>
              <a:defRPr kern="1200" smtId="4294967295"/>
            </a:defPPr>
            <a:lvl1pPr>
              <a:defRPr sz="9900"/>
            </a:lvl1pPr>
            <a:lvl2pPr>
              <a:defRPr sz="8625"/>
            </a:lvl2pPr>
            <a:lvl3pPr>
              <a:defRPr sz="7425"/>
            </a:lvl3pPr>
            <a:lvl4pPr>
              <a:defRPr sz="6150"/>
            </a:lvl4pPr>
            <a:lvl5pPr>
              <a:defRPr sz="6150"/>
            </a:lvl5pPr>
            <a:lvl6pPr>
              <a:defRPr sz="6150"/>
            </a:lvl6pPr>
            <a:lvl7pPr>
              <a:defRPr sz="6150"/>
            </a:lvl7pPr>
            <a:lvl8pPr>
              <a:defRPr sz="6150"/>
            </a:lvl8pPr>
            <a:lvl9pPr>
              <a:defRPr sz="61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71" y="6888482"/>
            <a:ext cx="14439903" cy="22517102"/>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79"/>
            <a:ext cx="26334718" cy="2720343"/>
          </a:xfrm>
        </p:spPr>
        <p:txBody>
          <a:bodyPr anchor="b"/>
          <a:lstStyle>
            <a:defPPr>
              <a:defRPr kern="1200" smtId="4294967295"/>
            </a:defPPr>
            <a:lvl1pPr algn="l">
              <a:defRPr sz="6150" b="1"/>
            </a:lvl1pPr>
          </a:lstStyle>
          <a:p>
            <a:r>
              <a:rPr lang="en-US"/>
              <a:t>Click to edit Master title style</a:t>
            </a:r>
          </a:p>
        </p:txBody>
      </p:sp>
      <p:sp>
        <p:nvSpPr>
          <p:cNvPr id="3" name="Picture Placeholder 2"/>
          <p:cNvSpPr>
            <a:spLocks noGrp="1"/>
          </p:cNvSpPr>
          <p:nvPr>
            <p:ph type="pic" idx="1"/>
          </p:nvPr>
        </p:nvSpPr>
        <p:spPr>
          <a:xfrm>
            <a:off x="8602983" y="2941320"/>
            <a:ext cx="26334718" cy="19751041"/>
          </a:xfrm>
        </p:spPr>
        <p:txBody>
          <a:bodyPr/>
          <a:lstStyle>
            <a:defPPr>
              <a:defRPr kern="1200" smtId="4294967295"/>
            </a:defPPr>
            <a:lvl1pPr marL="0" indent="0">
              <a:buNone/>
              <a:defRPr sz="9900"/>
            </a:lvl1pPr>
            <a:lvl2pPr marL="1410407" indent="0">
              <a:buNone/>
              <a:defRPr sz="8625"/>
            </a:lvl2pPr>
            <a:lvl3pPr marL="2820815" indent="0">
              <a:buNone/>
              <a:defRPr sz="7425"/>
            </a:lvl3pPr>
            <a:lvl4pPr marL="4231223" indent="0">
              <a:buNone/>
              <a:defRPr sz="6150"/>
            </a:lvl4pPr>
            <a:lvl5pPr marL="5641630" indent="0">
              <a:buNone/>
              <a:defRPr sz="6150"/>
            </a:lvl5pPr>
            <a:lvl6pPr marL="7052037" indent="0">
              <a:buNone/>
              <a:defRPr sz="6150"/>
            </a:lvl6pPr>
            <a:lvl7pPr marL="8462444" indent="0">
              <a:buNone/>
              <a:defRPr sz="6150"/>
            </a:lvl7pPr>
            <a:lvl8pPr marL="9872852" indent="0">
              <a:buNone/>
              <a:defRPr sz="6150"/>
            </a:lvl8pPr>
            <a:lvl9pPr marL="11283259" indent="0">
              <a:buNone/>
              <a:defRPr sz="6150"/>
            </a:lvl9pPr>
          </a:lstStyle>
          <a:p>
            <a:endParaRPr lang="en-US"/>
          </a:p>
        </p:txBody>
      </p:sp>
      <p:sp>
        <p:nvSpPr>
          <p:cNvPr id="4" name="Text Placeholder 3"/>
          <p:cNvSpPr>
            <a:spLocks noGrp="1"/>
          </p:cNvSpPr>
          <p:nvPr>
            <p:ph type="body" sz="half" idx="2"/>
          </p:nvPr>
        </p:nvSpPr>
        <p:spPr>
          <a:xfrm>
            <a:off x="8602983" y="25763223"/>
            <a:ext cx="26334718" cy="3863337"/>
          </a:xfrm>
        </p:spPr>
        <p:txBody>
          <a:bodyPr/>
          <a:lstStyle>
            <a:defPPr>
              <a:defRPr kern="1200" smtId="4294967295"/>
            </a:defPPr>
            <a:lvl1pPr marL="0" indent="0">
              <a:buNone/>
              <a:defRPr sz="4350"/>
            </a:lvl1pPr>
            <a:lvl2pPr marL="1410407" indent="0">
              <a:buNone/>
              <a:defRPr sz="3675"/>
            </a:lvl2pPr>
            <a:lvl3pPr marL="2820815" indent="0">
              <a:buNone/>
              <a:defRPr sz="3075"/>
            </a:lvl3pPr>
            <a:lvl4pPr marL="4231223" indent="0">
              <a:buNone/>
              <a:defRPr sz="2775"/>
            </a:lvl4pPr>
            <a:lvl5pPr marL="5641630" indent="0">
              <a:buNone/>
              <a:defRPr sz="2775"/>
            </a:lvl5pPr>
            <a:lvl6pPr marL="7052037" indent="0">
              <a:buNone/>
              <a:defRPr sz="2775"/>
            </a:lvl6pPr>
            <a:lvl7pPr marL="8462444" indent="0">
              <a:buNone/>
              <a:defRPr sz="2775"/>
            </a:lvl7pPr>
            <a:lvl8pPr marL="9872852" indent="0">
              <a:buNone/>
              <a:defRPr sz="2775"/>
            </a:lvl8pPr>
            <a:lvl9pPr marL="11283259" indent="0">
              <a:buNone/>
              <a:defRPr sz="2775"/>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4/12/2022</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3"/>
            <a:ext cx="39502082" cy="54864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1" y="7680962"/>
            <a:ext cx="39502082" cy="21724623"/>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8"/>
            <a:ext cx="10241280" cy="1752600"/>
          </a:xfrm>
          <a:prstGeom prst="rect">
            <a:avLst/>
          </a:prstGeom>
        </p:spPr>
        <p:txBody>
          <a:bodyPr vert="horz" lIns="376108" tIns="188056" rIns="376108" bIns="188056" rtlCol="0" anchor="ctr"/>
          <a:lstStyle>
            <a:defPPr>
              <a:defRPr kern="1200" smtId="4294967295"/>
            </a:defPPr>
            <a:lvl1pPr algn="l">
              <a:defRPr sz="3675">
                <a:solidFill>
                  <a:schemeClr val="tx1">
                    <a:tint val="75000"/>
                  </a:schemeClr>
                </a:solidFill>
              </a:defRPr>
            </a:lvl1pPr>
          </a:lstStyle>
          <a:p>
            <a:fld id="{1D3EE5B7-680E-44FF-962F-3113FAB5030E}" type="datetimeFigureOut">
              <a:rPr lang="en-US" smtClean="0"/>
              <a:t>4/12/2022</a:t>
            </a:fld>
            <a:endParaRPr lang="en-US"/>
          </a:p>
        </p:txBody>
      </p:sp>
      <p:sp>
        <p:nvSpPr>
          <p:cNvPr id="5" name="Footer Placeholder 4"/>
          <p:cNvSpPr>
            <a:spLocks noGrp="1"/>
          </p:cNvSpPr>
          <p:nvPr>
            <p:ph type="ftr" sz="quarter" idx="3"/>
          </p:nvPr>
        </p:nvSpPr>
        <p:spPr>
          <a:xfrm>
            <a:off x="14996161" y="30510488"/>
            <a:ext cx="13898880" cy="1752600"/>
          </a:xfrm>
          <a:prstGeom prst="rect">
            <a:avLst/>
          </a:prstGeom>
        </p:spPr>
        <p:txBody>
          <a:bodyPr vert="horz" lIns="376108" tIns="188056" rIns="376108" bIns="188056" rtlCol="0" anchor="ctr"/>
          <a:lstStyle>
            <a:defPPr>
              <a:defRPr kern="1200" smtId="4294967295"/>
            </a:defPPr>
            <a:lvl1pPr algn="ctr">
              <a:defRPr sz="3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8"/>
            <a:ext cx="10241280" cy="1752600"/>
          </a:xfrm>
          <a:prstGeom prst="rect">
            <a:avLst/>
          </a:prstGeom>
        </p:spPr>
        <p:txBody>
          <a:bodyPr vert="horz" lIns="376108" tIns="188056" rIns="376108" bIns="188056" rtlCol="0" anchor="ctr"/>
          <a:lstStyle>
            <a:defPPr>
              <a:defRPr kern="1200" smtId="4294967295"/>
            </a:defPPr>
            <a:lvl1pPr algn="r">
              <a:defRPr sz="3675">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48x36</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2820815" rtl="0" eaLnBrk="1" latinLnBrk="0" hangingPunct="1">
        <a:spcBef>
          <a:spcPct val="0"/>
        </a:spcBef>
        <a:buNone/>
        <a:defRPr sz="13575" kern="1200">
          <a:solidFill>
            <a:schemeClr val="tx1"/>
          </a:solidFill>
          <a:latin typeface="+mj-lt"/>
          <a:ea typeface="+mj-ea"/>
          <a:cs typeface="+mj-cs"/>
        </a:defRPr>
      </a:lvl1pPr>
    </p:titleStyle>
    <p:bodyStyle>
      <a:defPPr>
        <a:defRPr kern="1200" smtId="4294967295"/>
      </a:defPPr>
      <a:lvl1pPr marL="1057804" indent="-1057804" algn="l" defTabSz="2820815"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1913" indent="-881506" algn="l" defTabSz="2820815" rtl="0" eaLnBrk="1" latinLnBrk="0" hangingPunct="1">
        <a:spcBef>
          <a:spcPct val="20000"/>
        </a:spcBef>
        <a:buFont typeface="Arial" pitchFamily="34" charset="0"/>
        <a:buChar char="–"/>
        <a:defRPr sz="8625" kern="1200">
          <a:solidFill>
            <a:schemeClr val="tx1"/>
          </a:solidFill>
          <a:latin typeface="+mn-lt"/>
          <a:ea typeface="+mn-ea"/>
          <a:cs typeface="+mn-cs"/>
        </a:defRPr>
      </a:lvl2pPr>
      <a:lvl3pPr marL="3526019" indent="-705204" algn="l" defTabSz="2820815" rtl="0" eaLnBrk="1" latinLnBrk="0" hangingPunct="1">
        <a:spcBef>
          <a:spcPct val="20000"/>
        </a:spcBef>
        <a:buFont typeface="Arial" pitchFamily="34" charset="0"/>
        <a:buChar char="•"/>
        <a:defRPr sz="7425" kern="1200">
          <a:solidFill>
            <a:schemeClr val="tx1"/>
          </a:solidFill>
          <a:latin typeface="+mn-lt"/>
          <a:ea typeface="+mn-ea"/>
          <a:cs typeface="+mn-cs"/>
        </a:defRPr>
      </a:lvl3pPr>
      <a:lvl4pPr marL="493642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4pPr>
      <a:lvl5pPr marL="634683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5pPr>
      <a:lvl6pPr marL="7757241"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6pPr>
      <a:lvl7pPr marL="9167648"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7pPr>
      <a:lvl8pPr marL="10578056"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8pPr>
      <a:lvl9pPr marL="11988463" indent="-705204" algn="l" defTabSz="2820815" rtl="0" eaLnBrk="1" latinLnBrk="0" hangingPunct="1">
        <a:spcBef>
          <a:spcPct val="20000"/>
        </a:spcBef>
        <a:buFont typeface="Arial" pitchFamily="34" charset="0"/>
        <a:buChar char="•"/>
        <a:defRPr sz="6150" kern="1200">
          <a:solidFill>
            <a:schemeClr val="tx1"/>
          </a:solidFill>
          <a:latin typeface="+mn-lt"/>
          <a:ea typeface="+mn-ea"/>
          <a:cs typeface="+mn-cs"/>
        </a:defRPr>
      </a:lvl9pPr>
    </p:bodyStyle>
    <p:otherStyle>
      <a:defPPr>
        <a:defRPr lang="en-US"/>
      </a:defPPr>
      <a:lvl1pPr marL="0" algn="l" defTabSz="2820815" rtl="0" eaLnBrk="1" latinLnBrk="0" hangingPunct="1">
        <a:defRPr sz="5550" kern="1200">
          <a:solidFill>
            <a:schemeClr val="tx1"/>
          </a:solidFill>
          <a:latin typeface="+mn-lt"/>
          <a:ea typeface="+mn-ea"/>
          <a:cs typeface="+mn-cs"/>
        </a:defRPr>
      </a:lvl1pPr>
      <a:lvl2pPr marL="1410407" algn="l" defTabSz="2820815" rtl="0" eaLnBrk="1" latinLnBrk="0" hangingPunct="1">
        <a:defRPr sz="5550" kern="1200">
          <a:solidFill>
            <a:schemeClr val="tx1"/>
          </a:solidFill>
          <a:latin typeface="+mn-lt"/>
          <a:ea typeface="+mn-ea"/>
          <a:cs typeface="+mn-cs"/>
        </a:defRPr>
      </a:lvl2pPr>
      <a:lvl3pPr marL="2820815" algn="l" defTabSz="2820815" rtl="0" eaLnBrk="1" latinLnBrk="0" hangingPunct="1">
        <a:defRPr sz="5550" kern="1200">
          <a:solidFill>
            <a:schemeClr val="tx1"/>
          </a:solidFill>
          <a:latin typeface="+mn-lt"/>
          <a:ea typeface="+mn-ea"/>
          <a:cs typeface="+mn-cs"/>
        </a:defRPr>
      </a:lvl3pPr>
      <a:lvl4pPr marL="4231223" algn="l" defTabSz="2820815" rtl="0" eaLnBrk="1" latinLnBrk="0" hangingPunct="1">
        <a:defRPr sz="5550" kern="1200">
          <a:solidFill>
            <a:schemeClr val="tx1"/>
          </a:solidFill>
          <a:latin typeface="+mn-lt"/>
          <a:ea typeface="+mn-ea"/>
          <a:cs typeface="+mn-cs"/>
        </a:defRPr>
      </a:lvl4pPr>
      <a:lvl5pPr marL="5641630" algn="l" defTabSz="2820815" rtl="0" eaLnBrk="1" latinLnBrk="0" hangingPunct="1">
        <a:defRPr sz="5550" kern="1200">
          <a:solidFill>
            <a:schemeClr val="tx1"/>
          </a:solidFill>
          <a:latin typeface="+mn-lt"/>
          <a:ea typeface="+mn-ea"/>
          <a:cs typeface="+mn-cs"/>
        </a:defRPr>
      </a:lvl5pPr>
      <a:lvl6pPr marL="7052037" algn="l" defTabSz="2820815" rtl="0" eaLnBrk="1" latinLnBrk="0" hangingPunct="1">
        <a:defRPr sz="5550" kern="1200">
          <a:solidFill>
            <a:schemeClr val="tx1"/>
          </a:solidFill>
          <a:latin typeface="+mn-lt"/>
          <a:ea typeface="+mn-ea"/>
          <a:cs typeface="+mn-cs"/>
        </a:defRPr>
      </a:lvl6pPr>
      <a:lvl7pPr marL="8462444" algn="l" defTabSz="2820815" rtl="0" eaLnBrk="1" latinLnBrk="0" hangingPunct="1">
        <a:defRPr sz="5550" kern="1200">
          <a:solidFill>
            <a:schemeClr val="tx1"/>
          </a:solidFill>
          <a:latin typeface="+mn-lt"/>
          <a:ea typeface="+mn-ea"/>
          <a:cs typeface="+mn-cs"/>
        </a:defRPr>
      </a:lvl7pPr>
      <a:lvl8pPr marL="9872852" algn="l" defTabSz="2820815" rtl="0" eaLnBrk="1" latinLnBrk="0" hangingPunct="1">
        <a:defRPr sz="5550" kern="1200">
          <a:solidFill>
            <a:schemeClr val="tx1"/>
          </a:solidFill>
          <a:latin typeface="+mn-lt"/>
          <a:ea typeface="+mn-ea"/>
          <a:cs typeface="+mn-cs"/>
        </a:defRPr>
      </a:lvl8pPr>
      <a:lvl9pPr marL="11283259" algn="l" defTabSz="2820815" rtl="0" eaLnBrk="1" latinLnBrk="0" hangingPunct="1">
        <a:defRPr sz="55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5">
            <a:extLst>
              <a:ext uri="{FF2B5EF4-FFF2-40B4-BE49-F238E27FC236}">
                <a16:creationId xmlns:a16="http://schemas.microsoft.com/office/drawing/2014/main" id="{8B06C1FF-F854-4F91-ABC7-AA41C714448B}"/>
              </a:ext>
            </a:extLst>
          </p:cNvPr>
          <p:cNvSpPr txBox="1"/>
          <p:nvPr/>
        </p:nvSpPr>
        <p:spPr>
          <a:xfrm>
            <a:off x="3657600" y="838457"/>
            <a:ext cx="36576000" cy="1895904"/>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a:solidFill>
                  <a:srgbClr val="505050"/>
                </a:solidFill>
                <a:latin typeface="Nunito Black" panose="00000A00000000000000" pitchFamily="2" charset="0"/>
              </a:rPr>
              <a:t>Direct Expansion Solar Assisted Heat Pump (DX-SAHP)</a:t>
            </a: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3657600" y="2386149"/>
            <a:ext cx="36576000" cy="295465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800">
                <a:solidFill>
                  <a:schemeClr val="tx1"/>
                </a:solidFill>
                <a:latin typeface="Open Sans" panose="020B0606030504020204" pitchFamily="34" charset="0"/>
                <a:ea typeface="Open Sans" panose="020B0606030504020204" pitchFamily="34" charset="0"/>
                <a:cs typeface="Open Sans" panose="020B0606030504020204" pitchFamily="34" charset="0"/>
              </a:rPr>
              <a:t>Charuka Marasinghe, Dhruvi Patel, Edwin Pulikkottil, Jessica Sambi, Kerwin Virtusio, Nadia El Gamal</a:t>
            </a:r>
          </a:p>
          <a:p>
            <a:pPr algn="ctr">
              <a:defRPr/>
            </a:pPr>
            <a:r>
              <a:rPr lang="en-US" sz="4000">
                <a:solidFill>
                  <a:schemeClr val="tx1"/>
                </a:solidFill>
                <a:latin typeface="Open Sans" panose="020B0606030504020204" pitchFamily="34" charset="0"/>
                <a:ea typeface="Open Sans" panose="020B0606030504020204" pitchFamily="34" charset="0"/>
                <a:cs typeface="Open Sans" panose="020B0606030504020204" pitchFamily="34" charset="0"/>
              </a:rPr>
              <a:t>Department of Mechanical &amp; Manufacturing Engineering</a:t>
            </a:r>
          </a:p>
          <a:p>
            <a:pPr algn="ctr">
              <a:defRPr/>
            </a:pPr>
            <a:r>
              <a:rPr lang="en-US" sz="4000">
                <a:solidFill>
                  <a:schemeClr val="tx1"/>
                </a:solidFill>
                <a:latin typeface="Open Sans" panose="020B0606030504020204" pitchFamily="34" charset="0"/>
                <a:ea typeface="Open Sans" panose="020B0606030504020204" pitchFamily="34" charset="0"/>
                <a:cs typeface="Open Sans" panose="020B0606030504020204" pitchFamily="34" charset="0"/>
              </a:rPr>
              <a:t>University of Calgary</a:t>
            </a:r>
          </a:p>
          <a:p>
            <a:pPr algn="ctr">
              <a:defRPr/>
            </a:pPr>
            <a:r>
              <a:rPr lang="en-US" sz="4000">
                <a:solidFill>
                  <a:schemeClr val="tx1"/>
                </a:solidFill>
                <a:latin typeface="Open Sans" panose="020B0606030504020204" pitchFamily="34" charset="0"/>
                <a:ea typeface="Open Sans" panose="020B0606030504020204" pitchFamily="34" charset="0"/>
                <a:cs typeface="Open Sans" panose="020B0606030504020204" pitchFamily="34" charset="0"/>
              </a:rPr>
              <a:t>April 2022</a:t>
            </a: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816079" y="8291416"/>
            <a:ext cx="9601200" cy="34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2400" dirty="0">
                <a:latin typeface="Open Sans"/>
                <a:ea typeface="Open Sans"/>
                <a:cs typeface="Open Sans"/>
              </a:rPr>
              <a:t>Canada consumes approximately 347 PJ of energy for residential and commercial hot water applications on an annual basis. Direct expansion solar assisted heat pump (DX-SAHP) systems have the potential to provide the heat load required for domestic hot water sustainably, potentially </a:t>
            </a:r>
            <a:r>
              <a:rPr lang="en-US" sz="2400" b="1" dirty="0">
                <a:latin typeface="Open Sans"/>
                <a:ea typeface="Open Sans"/>
                <a:cs typeface="Open Sans"/>
              </a:rPr>
              <a:t>saving up to 18 megatons in CO2  emissions</a:t>
            </a:r>
            <a:r>
              <a:rPr lang="en-US" sz="2400" dirty="0">
                <a:latin typeface="Open Sans"/>
                <a:ea typeface="Open Sans"/>
                <a:cs typeface="Open Sans"/>
              </a:rPr>
              <a:t>. As Calgary has the highest solar potential in Canada, with sunlight available an average of 333 days a year, such a system could provide valuable insight for the future of Calgary as Canada’s energy capital. </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19">
            <a:extLst>
              <a:ext uri="{FF2B5EF4-FFF2-40B4-BE49-F238E27FC236}">
                <a16:creationId xmlns:a16="http://schemas.microsoft.com/office/drawing/2014/main" id="{D68661E8-80DB-4CA1-A78F-001C24445F49}"/>
              </a:ext>
            </a:extLst>
          </p:cNvPr>
          <p:cNvSpPr txBox="1">
            <a:spLocks noChangeArrowheads="1"/>
          </p:cNvSpPr>
          <p:nvPr/>
        </p:nvSpPr>
        <p:spPr bwMode="auto">
          <a:xfrm>
            <a:off x="11736439" y="8291416"/>
            <a:ext cx="9601200" cy="469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a:ea typeface="Open Sans"/>
                <a:cs typeface="Open Sans"/>
              </a:rPr>
              <a:t>The heat transfer model of the solar collector took in several factors such  as:</a:t>
            </a:r>
          </a:p>
          <a:p>
            <a:pPr algn="just">
              <a:lnSpc>
                <a:spcPct val="110000"/>
              </a:lnSpc>
            </a:pPr>
            <a:endParaRPr lang="en-US" sz="1000">
              <a:latin typeface="Open Sans"/>
              <a:ea typeface="Open Sans"/>
              <a:cs typeface="Open Sans"/>
            </a:endParaRPr>
          </a:p>
          <a:p>
            <a:pPr marL="2220595" lvl="1" indent="-342900" algn="just">
              <a:lnSpc>
                <a:spcPct val="110000"/>
              </a:lnSpc>
              <a:buFont typeface="Arial" panose="020B0604020202020204" pitchFamily="34" charset="0"/>
              <a:buChar char="•"/>
            </a:pPr>
            <a:r>
              <a:rPr lang="en-US" sz="2400">
                <a:latin typeface="Open Sans"/>
                <a:ea typeface="Open Sans"/>
                <a:cs typeface="Open Sans"/>
              </a:rPr>
              <a:t>Serpentine tubing material</a:t>
            </a:r>
          </a:p>
          <a:p>
            <a:pPr marL="2220595" lvl="1" indent="-342900" algn="just">
              <a:lnSpc>
                <a:spcPct val="110000"/>
              </a:lnSpc>
              <a:buFont typeface="Arial" panose="020B0604020202020204" pitchFamily="34" charset="0"/>
              <a:buChar char="•"/>
            </a:pPr>
            <a:r>
              <a:rPr lang="en-US" sz="2400">
                <a:latin typeface="Open Sans"/>
                <a:ea typeface="Open Sans"/>
                <a:cs typeface="Open Sans"/>
              </a:rPr>
              <a:t>Absorber plate material</a:t>
            </a:r>
          </a:p>
          <a:p>
            <a:pPr marL="2220595" lvl="1" indent="-342900" algn="just">
              <a:lnSpc>
                <a:spcPct val="110000"/>
              </a:lnSpc>
              <a:buFont typeface="Arial" panose="020B0604020202020204" pitchFamily="34" charset="0"/>
              <a:buChar char="•"/>
            </a:pPr>
            <a:r>
              <a:rPr lang="en-US" sz="2400">
                <a:latin typeface="Open Sans"/>
                <a:ea typeface="Open Sans"/>
                <a:cs typeface="Open Sans"/>
              </a:rPr>
              <a:t>Absorber plate to tubing bonding</a:t>
            </a:r>
          </a:p>
          <a:p>
            <a:pPr marL="2220595" lvl="1" indent="-342900" algn="just">
              <a:lnSpc>
                <a:spcPct val="110000"/>
              </a:lnSpc>
              <a:buFont typeface="Arial" panose="020B0604020202020204" pitchFamily="34" charset="0"/>
              <a:buChar char="•"/>
            </a:pPr>
            <a:r>
              <a:rPr lang="en-US" sz="2400">
                <a:latin typeface="Open Sans"/>
                <a:ea typeface="Open Sans"/>
                <a:cs typeface="Open Sans"/>
              </a:rPr>
              <a:t>Side and bottom insulation thickness</a:t>
            </a:r>
          </a:p>
          <a:p>
            <a:pPr marL="2220595" lvl="1" indent="-342900" algn="just">
              <a:lnSpc>
                <a:spcPct val="110000"/>
              </a:lnSpc>
              <a:buFont typeface="Arial" panose="020B0604020202020204" pitchFamily="34" charset="0"/>
              <a:buChar char="•"/>
            </a:pPr>
            <a:r>
              <a:rPr lang="en-US" sz="2400">
                <a:latin typeface="Open Sans"/>
                <a:ea typeface="Open Sans"/>
                <a:cs typeface="Open Sans"/>
              </a:rPr>
              <a:t>Glazing material</a:t>
            </a:r>
          </a:p>
          <a:p>
            <a:pPr marL="2220595" lvl="1" indent="-342900" algn="just">
              <a:lnSpc>
                <a:spcPct val="110000"/>
              </a:lnSpc>
              <a:buFont typeface="Arial" panose="020B0604020202020204" pitchFamily="34" charset="0"/>
              <a:buChar char="•"/>
            </a:pPr>
            <a:r>
              <a:rPr lang="en-US" sz="2400">
                <a:latin typeface="Open Sans"/>
                <a:ea typeface="Open Sans"/>
                <a:cs typeface="Open Sans"/>
              </a:rPr>
              <a:t>Optimal angle of tilt</a:t>
            </a:r>
          </a:p>
          <a:p>
            <a:pPr marL="2220595" lvl="1" indent="-342900" algn="just">
              <a:lnSpc>
                <a:spcPct val="110000"/>
              </a:lnSpc>
              <a:buFont typeface="Arial" panose="020B0604020202020204" pitchFamily="34" charset="0"/>
              <a:buChar char="•"/>
            </a:pPr>
            <a:r>
              <a:rPr lang="en-US" sz="2400">
                <a:latin typeface="Open Sans"/>
                <a:ea typeface="Open Sans"/>
                <a:cs typeface="Open Sans"/>
              </a:rPr>
              <a:t>Piping diameters</a:t>
            </a:r>
          </a:p>
          <a:p>
            <a:pPr marL="2220595" lvl="1" indent="-342900" algn="just">
              <a:lnSpc>
                <a:spcPct val="110000"/>
              </a:lnSpc>
              <a:buFont typeface="Arial" panose="020B0604020202020204" pitchFamily="34" charset="0"/>
              <a:buChar char="•"/>
            </a:pPr>
            <a:r>
              <a:rPr lang="en-US" sz="2400">
                <a:latin typeface="Open Sans"/>
                <a:ea typeface="Open Sans"/>
                <a:cs typeface="Open Sans"/>
              </a:rPr>
              <a:t>Pitch distances (fin spacing)</a:t>
            </a:r>
          </a:p>
          <a:p>
            <a:pPr marL="2220595" lvl="1" indent="-342900" algn="just">
              <a:lnSpc>
                <a:spcPct val="110000"/>
              </a:lnSpc>
              <a:buFont typeface="Arial" panose="020B0604020202020204" pitchFamily="34" charset="0"/>
              <a:buChar char="•"/>
            </a:pPr>
            <a:r>
              <a:rPr lang="en-US" sz="2400">
                <a:latin typeface="Open Sans"/>
                <a:ea typeface="Open Sans"/>
                <a:cs typeface="Open Sans"/>
              </a:rPr>
              <a:t>Air gap distance</a:t>
            </a:r>
            <a:endParaRPr lang="en-US" sz="2400">
              <a:latin typeface="Cambria Math" panose="02040503050406030204" pitchFamily="18" charset="0"/>
              <a:ea typeface="Cambria Math" panose="02040503050406030204" pitchFamily="18" charset="0"/>
              <a:cs typeface="Open Sans"/>
            </a:endParaRP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33411969" y="13384361"/>
            <a:ext cx="9601200" cy="210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a:ea typeface="Open Sans"/>
                <a:cs typeface="Open Sans"/>
              </a:rPr>
              <a:t>The condenser acts as the heat exchanger within the refrigeration cycle; it is a coaxial coil with separate inlet/outlet lines for the refrigerant and water. The refrigerant flows into the condenser and transfers heat to the continuously recirculated water, which is pumped from the insulated tank.</a:t>
            </a:r>
          </a:p>
        </p:txBody>
      </p:sp>
      <p:sp>
        <p:nvSpPr>
          <p:cNvPr id="14" name="TextBox 19">
            <a:extLst>
              <a:ext uri="{FF2B5EF4-FFF2-40B4-BE49-F238E27FC236}">
                <a16:creationId xmlns:a16="http://schemas.microsoft.com/office/drawing/2014/main" id="{205598EE-67BA-4AB1-BA0E-3EB1F09EE282}"/>
              </a:ext>
            </a:extLst>
          </p:cNvPr>
          <p:cNvSpPr txBox="1">
            <a:spLocks noChangeArrowheads="1"/>
          </p:cNvSpPr>
          <p:nvPr/>
        </p:nvSpPr>
        <p:spPr bwMode="auto">
          <a:xfrm>
            <a:off x="33432517" y="16794463"/>
            <a:ext cx="9601200" cy="413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a:ea typeface="Open Sans"/>
                <a:cs typeface="Open Sans"/>
              </a:rPr>
              <a:t>The DX-SAHP is suitable for colder climates. As seen in Figure 2, the simulated results promise that the overall COP of the system will be approximately </a:t>
            </a:r>
            <a:r>
              <a:rPr lang="en-US" sz="2400" dirty="0">
                <a:latin typeface="Open Sans"/>
                <a:ea typeface="Open Sans"/>
                <a:cs typeface="Open Sans"/>
              </a:rPr>
              <a:t>2 </a:t>
            </a:r>
            <a:r>
              <a:rPr lang="en-US" sz="2400">
                <a:latin typeface="Open Sans"/>
                <a:ea typeface="Open Sans"/>
                <a:cs typeface="Open Sans"/>
              </a:rPr>
              <a:t>from </a:t>
            </a:r>
            <a:r>
              <a:rPr lang="en-US" sz="2400" dirty="0">
                <a:latin typeface="Open Sans"/>
                <a:ea typeface="Open Sans"/>
                <a:cs typeface="Open Sans"/>
              </a:rPr>
              <a:t>11:00-15:00</a:t>
            </a:r>
            <a:r>
              <a:rPr lang="en-US" sz="2400">
                <a:latin typeface="Open Sans"/>
                <a:ea typeface="Open Sans"/>
                <a:cs typeface="Open Sans"/>
              </a:rPr>
              <a:t>. The overall COP is the product of the COP of the refrigeration cycle and the solar collector efficiency. In total the </a:t>
            </a:r>
            <a:r>
              <a:rPr lang="en-US" sz="2400" b="1">
                <a:latin typeface="Open Sans"/>
                <a:ea typeface="Open Sans"/>
                <a:cs typeface="Open Sans"/>
              </a:rPr>
              <a:t>system</a:t>
            </a:r>
            <a:r>
              <a:rPr lang="en-US" sz="2400">
                <a:latin typeface="Open Sans"/>
                <a:ea typeface="Open Sans"/>
                <a:cs typeface="Open Sans"/>
              </a:rPr>
              <a:t> will be able to </a:t>
            </a:r>
            <a:r>
              <a:rPr lang="en-US" sz="2400" b="1">
                <a:latin typeface="Open Sans"/>
                <a:ea typeface="Open Sans"/>
                <a:cs typeface="Open Sans"/>
              </a:rPr>
              <a:t>provide up to </a:t>
            </a:r>
            <a:r>
              <a:rPr lang="en-US" sz="2400" b="1" dirty="0">
                <a:latin typeface="Open Sans"/>
                <a:ea typeface="Open Sans"/>
                <a:cs typeface="Open Sans"/>
              </a:rPr>
              <a:t>1.1 </a:t>
            </a:r>
            <a:r>
              <a:rPr lang="en-US" sz="2400" b="1">
                <a:latin typeface="Open Sans"/>
                <a:ea typeface="Open Sans"/>
                <a:cs typeface="Open Sans"/>
              </a:rPr>
              <a:t>kW </a:t>
            </a:r>
            <a:r>
              <a:rPr lang="en-US" sz="2400">
                <a:latin typeface="Open Sans"/>
                <a:ea typeface="Open Sans"/>
                <a:cs typeface="Open Sans"/>
              </a:rPr>
              <a:t>of energy. Along with the compressor, which is rated at a 1 kW capacity, this meets the design goal of </a:t>
            </a:r>
            <a:r>
              <a:rPr lang="en-US" sz="2400" dirty="0">
                <a:latin typeface="Open Sans"/>
                <a:ea typeface="Open Sans"/>
                <a:cs typeface="Open Sans"/>
              </a:rPr>
              <a:t>2</a:t>
            </a:r>
            <a:r>
              <a:rPr lang="en-US" sz="2400">
                <a:latin typeface="Open Sans"/>
                <a:ea typeface="Open Sans"/>
                <a:cs typeface="Open Sans"/>
              </a:rPr>
              <a:t> kW. This proves that the system runs as expected during optimal hours and may be used during the wintertime to provide domestic hot water reliably.</a:t>
            </a:r>
          </a:p>
        </p:txBody>
      </p:sp>
      <mc:AlternateContent xmlns:mc="http://schemas.openxmlformats.org/markup-compatibility/2006" xmlns:a14="http://schemas.microsoft.com/office/drawing/2010/main">
        <mc:Choice Requires="a14">
          <p:sp>
            <p:nvSpPr>
              <p:cNvPr id="16" name="TextBox 19">
                <a:extLst>
                  <a:ext uri="{FF2B5EF4-FFF2-40B4-BE49-F238E27FC236}">
                    <a16:creationId xmlns:a16="http://schemas.microsoft.com/office/drawing/2014/main" id="{C11F0107-A4C2-482F-A296-7F89EA4AD2FB}"/>
                  </a:ext>
                </a:extLst>
              </p:cNvPr>
              <p:cNvSpPr txBox="1">
                <a:spLocks noChangeArrowheads="1"/>
              </p:cNvSpPr>
              <p:nvPr/>
            </p:nvSpPr>
            <p:spPr bwMode="auto">
              <a:xfrm>
                <a:off x="816079" y="19514558"/>
                <a:ext cx="9601200" cy="89373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panose="020B0606030504020204" pitchFamily="34" charset="0"/>
                    <a:ea typeface="Open Sans" panose="020B0606030504020204" pitchFamily="34" charset="0"/>
                    <a:cs typeface="Open Sans" panose="020B0606030504020204" pitchFamily="34" charset="0"/>
                  </a:rPr>
                  <a:t>Knowing the desired heat load, the team developed a MATLAB heat transfer model to size the solar collector and analytically predict its performance at varying ambient conditions.</a:t>
                </a:r>
              </a:p>
              <a:p>
                <a:pPr algn="just">
                  <a:lnSpc>
                    <a:spcPct val="110000"/>
                  </a:lnSpc>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a:latin typeface="Open Sans" panose="020B0606030504020204" pitchFamily="34" charset="0"/>
                    <a:ea typeface="Open Sans" panose="020B0606030504020204" pitchFamily="34" charset="0"/>
                    <a:cs typeface="Open Sans" panose="020B0606030504020204" pitchFamily="34" charset="0"/>
                  </a:rPr>
                  <a:t>With this heat transfer model now in place, the rest of the components of the refrigeration cycle could be selected. These include the:</a:t>
                </a:r>
              </a:p>
              <a:p>
                <a:pPr marL="2221098" lvl="1" indent="-342900" algn="just">
                  <a:lnSpc>
                    <a:spcPct val="110000"/>
                  </a:lnSpc>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Compressor</a:t>
                </a:r>
              </a:p>
              <a:p>
                <a:pPr marL="2221098" lvl="1" indent="-342900" algn="just">
                  <a:lnSpc>
                    <a:spcPct val="110000"/>
                  </a:lnSpc>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Electronic Expansion Valve</a:t>
                </a:r>
              </a:p>
              <a:p>
                <a:pPr marL="2221098" lvl="1" indent="-342900" algn="just">
                  <a:lnSpc>
                    <a:spcPct val="110000"/>
                  </a:lnSpc>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Condenser sub-system</a:t>
                </a:r>
              </a:p>
              <a:p>
                <a:pPr marL="2221098" lvl="1" indent="-342900" algn="just">
                  <a:lnSpc>
                    <a:spcPct val="110000"/>
                  </a:lnSpc>
                  <a:buFont typeface="Arial" panose="020B0604020202020204" pitchFamily="34" charset="0"/>
                  <a:buChar char="•"/>
                </a:pPr>
                <a:r>
                  <a:rPr lang="en-US" sz="2400">
                    <a:latin typeface="Open Sans" panose="020B0606030504020204" pitchFamily="34" charset="0"/>
                    <a:ea typeface="Open Sans" panose="020B0606030504020204" pitchFamily="34" charset="0"/>
                    <a:cs typeface="Open Sans" panose="020B0606030504020204" pitchFamily="34" charset="0"/>
                  </a:rPr>
                  <a:t>Accessories</a:t>
                </a:r>
              </a:p>
              <a:p>
                <a:pPr lvl="1" algn="just">
                  <a:lnSpc>
                    <a:spcPct val="110000"/>
                  </a:lnSpc>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a:latin typeface="Open Sans" panose="020B0606030504020204" pitchFamily="34" charset="0"/>
                    <a:ea typeface="Open Sans" panose="020B0606030504020204" pitchFamily="34" charset="0"/>
                    <a:cs typeface="Open Sans" panose="020B0606030504020204" pitchFamily="34" charset="0"/>
                  </a:rPr>
                  <a:t>To validate the physical prototype, the analytically obtained Coefficient of Performance (COP) will be compared to the experimental COP of the actual system. The model aimed to </a:t>
                </a:r>
                <a:r>
                  <a:rPr lang="en-US" sz="2400" b="1">
                    <a:latin typeface="Open Sans" panose="020B0606030504020204" pitchFamily="34" charset="0"/>
                    <a:ea typeface="Open Sans" panose="020B0606030504020204" pitchFamily="34" charset="0"/>
                    <a:cs typeface="Open Sans" panose="020B0606030504020204" pitchFamily="34" charset="0"/>
                  </a:rPr>
                  <a:t>exceed</a:t>
                </a:r>
                <a:r>
                  <a:rPr lang="en-US" sz="2400">
                    <a:latin typeface="Open Sans" panose="020B0606030504020204" pitchFamily="34" charset="0"/>
                    <a:ea typeface="Open Sans" panose="020B0606030504020204" pitchFamily="34" charset="0"/>
                    <a:cs typeface="Open Sans" panose="020B0606030504020204" pitchFamily="34" charset="0"/>
                  </a:rPr>
                  <a:t> a floor </a:t>
                </a:r>
                <a:r>
                  <a:rPr lang="en-US" sz="2400" b="1">
                    <a:latin typeface="Open Sans" panose="020B0606030504020204" pitchFamily="34" charset="0"/>
                    <a:ea typeface="Open Sans" panose="020B0606030504020204" pitchFamily="34" charset="0"/>
                    <a:cs typeface="Open Sans" panose="020B0606030504020204" pitchFamily="34" charset="0"/>
                  </a:rPr>
                  <a:t>COP of 2.3 </a:t>
                </a:r>
                <a:r>
                  <a:rPr lang="en-US" sz="2400">
                    <a:latin typeface="Open Sans" panose="020B0606030504020204" pitchFamily="34" charset="0"/>
                    <a:ea typeface="Open Sans" panose="020B0606030504020204" pitchFamily="34" charset="0"/>
                    <a:cs typeface="Open Sans" panose="020B0606030504020204" pitchFamily="34" charset="0"/>
                  </a:rPr>
                  <a:t>of comparable systems. The COP is defined as,</a:t>
                </a:r>
              </a:p>
              <a:p>
                <a:pPr algn="just">
                  <a:lnSpc>
                    <a:spcPct val="110000"/>
                  </a:lnSpc>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Calibri" panose="020F0502020204030204" pitchFamily="34" charset="0"/>
                        </a:rPr>
                        <m:t>𝐶𝑂𝑃</m:t>
                      </m:r>
                      <m:r>
                        <a:rPr lang="en-US" sz="2400" i="1" smtClean="0">
                          <a:effectLst/>
                          <a:latin typeface="Cambria Math" panose="02040503050406030204" pitchFamily="18" charset="0"/>
                          <a:ea typeface="Calibri" panose="020F0502020204030204" pitchFamily="34" charset="0"/>
                          <a:cs typeface="Calibri" panose="020F0502020204030204" pitchFamily="34" charset="0"/>
                        </a:rPr>
                        <m:t>=</m:t>
                      </m:r>
                      <m:f>
                        <m:fPr>
                          <m:ctrlPr>
                            <a:rPr lang="en-US" sz="2800" i="1">
                              <a:effectLst/>
                              <a:latin typeface="Cambria Math" panose="02040503050406030204" pitchFamily="18" charset="0"/>
                            </a:rPr>
                          </m:ctrlPr>
                        </m:fPr>
                        <m:num>
                          <m:sSub>
                            <m:sSubPr>
                              <m:ctrlPr>
                                <a:rPr lang="en-US" sz="2800" i="1">
                                  <a:effectLst/>
                                  <a:latin typeface="Cambria Math" panose="02040503050406030204" pitchFamily="18"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𝑄</m:t>
                              </m:r>
                            </m:e>
                            <m:sub>
                              <m:r>
                                <a:rPr lang="en-US" sz="2400" i="1">
                                  <a:effectLst/>
                                  <a:latin typeface="Cambria Math" panose="02040503050406030204" pitchFamily="18" charset="0"/>
                                  <a:ea typeface="Calibri" panose="020F0502020204030204" pitchFamily="34" charset="0"/>
                                  <a:cs typeface="Calibri" panose="020F0502020204030204" pitchFamily="34" charset="0"/>
                                </a:rPr>
                                <m:t>𝑜𝑢𝑡</m:t>
                              </m:r>
                            </m:sub>
                          </m:sSub>
                        </m:num>
                        <m:den>
                          <m:sSub>
                            <m:sSubPr>
                              <m:ctrlPr>
                                <a:rPr lang="en-US" sz="2800" i="1">
                                  <a:effectLst/>
                                  <a:latin typeface="Cambria Math" panose="02040503050406030204" pitchFamily="18" charset="0"/>
                                </a:rPr>
                              </m:ctrlPr>
                            </m:sSubPr>
                            <m:e>
                              <m:r>
                                <a:rPr lang="en-US" sz="2400" i="1">
                                  <a:effectLst/>
                                  <a:latin typeface="Cambria Math" panose="02040503050406030204" pitchFamily="18" charset="0"/>
                                  <a:ea typeface="Calibri" panose="020F0502020204030204" pitchFamily="34" charset="0"/>
                                  <a:cs typeface="Calibri" panose="020F0502020204030204" pitchFamily="34" charset="0"/>
                                </a:rPr>
                                <m:t>𝑊</m:t>
                              </m:r>
                            </m:e>
                            <m:sub>
                              <m:r>
                                <a:rPr lang="en-US" sz="2400" i="1">
                                  <a:effectLst/>
                                  <a:latin typeface="Cambria Math" panose="02040503050406030204" pitchFamily="18" charset="0"/>
                                  <a:ea typeface="Calibri" panose="020F0502020204030204" pitchFamily="34" charset="0"/>
                                  <a:cs typeface="Calibri" panose="020F0502020204030204" pitchFamily="34" charset="0"/>
                                </a:rPr>
                                <m:t>𝑐𝑦𝑐𝑙𝑒</m:t>
                              </m:r>
                            </m:sub>
                          </m:sSub>
                        </m:den>
                      </m:f>
                    </m:oMath>
                  </m:oMathPara>
                </a14:m>
                <a:endParaRPr lang="en-US" sz="240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400">
                    <a:latin typeface="Open Sans" panose="020B0606030504020204" pitchFamily="34" charset="0"/>
                    <a:ea typeface="Open Sans" panose="020B0606030504020204" pitchFamily="34" charset="0"/>
                    <a:cs typeface="Open Sans" panose="020B0606030504020204" pitchFamily="34" charset="0"/>
                  </a:rPr>
                  <a:t>To determine the COP, the team will be using a data acquisition system consisting of an Arduino UNO, thermistors, pressure transducers, and a power meter for the compressor.</a:t>
                </a:r>
              </a:p>
            </p:txBody>
          </p:sp>
        </mc:Choice>
        <mc:Fallback xmlns="">
          <p:sp>
            <p:nvSpPr>
              <p:cNvPr id="16" name="TextBox 19">
                <a:extLst>
                  <a:ext uri="{FF2B5EF4-FFF2-40B4-BE49-F238E27FC236}">
                    <a16:creationId xmlns:a16="http://schemas.microsoft.com/office/drawing/2014/main" id="{C11F0107-A4C2-482F-A296-7F89EA4AD2FB}"/>
                  </a:ext>
                </a:extLst>
              </p:cNvPr>
              <p:cNvSpPr txBox="1">
                <a:spLocks noRot="1" noChangeAspect="1" noMove="1" noResize="1" noEditPoints="1" noAdjustHandles="1" noChangeArrowheads="1" noChangeShapeType="1" noTextEdit="1"/>
              </p:cNvSpPr>
              <p:nvPr/>
            </p:nvSpPr>
            <p:spPr bwMode="auto">
              <a:xfrm>
                <a:off x="816079" y="19514558"/>
                <a:ext cx="9601200" cy="8937361"/>
              </a:xfrm>
              <a:prstGeom prst="rect">
                <a:avLst/>
              </a:prstGeom>
              <a:blipFill>
                <a:blip r:embed="rId3"/>
                <a:stretch>
                  <a:fillRect l="-1016" t="-341" r="-952" b="-6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0" name="TextBox 19">
            <a:extLst>
              <a:ext uri="{FF2B5EF4-FFF2-40B4-BE49-F238E27FC236}">
                <a16:creationId xmlns:a16="http://schemas.microsoft.com/office/drawing/2014/main" id="{B92A3548-8310-400F-8822-4FEDDABCA99B}"/>
              </a:ext>
            </a:extLst>
          </p:cNvPr>
          <p:cNvSpPr txBox="1"/>
          <p:nvPr/>
        </p:nvSpPr>
        <p:spPr>
          <a:xfrm>
            <a:off x="816079" y="6139468"/>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Introduction</a:t>
            </a:r>
          </a:p>
        </p:txBody>
      </p:sp>
      <p:sp>
        <p:nvSpPr>
          <p:cNvPr id="21" name="TextBox 20">
            <a:extLst>
              <a:ext uri="{FF2B5EF4-FFF2-40B4-BE49-F238E27FC236}">
                <a16:creationId xmlns:a16="http://schemas.microsoft.com/office/drawing/2014/main" id="{AB2E96C9-8474-4C6F-96C8-EA96E9997B49}"/>
              </a:ext>
            </a:extLst>
          </p:cNvPr>
          <p:cNvSpPr txBox="1"/>
          <p:nvPr/>
        </p:nvSpPr>
        <p:spPr>
          <a:xfrm>
            <a:off x="805920" y="18437817"/>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Methods &amp; Materials</a:t>
            </a:r>
          </a:p>
        </p:txBody>
      </p:sp>
      <p:sp>
        <p:nvSpPr>
          <p:cNvPr id="22" name="TextBox 21">
            <a:extLst>
              <a:ext uri="{FF2B5EF4-FFF2-40B4-BE49-F238E27FC236}">
                <a16:creationId xmlns:a16="http://schemas.microsoft.com/office/drawing/2014/main" id="{75B4539D-DB8E-458A-89B0-CAE5722D0FB2}"/>
              </a:ext>
            </a:extLst>
          </p:cNvPr>
          <p:cNvSpPr txBox="1"/>
          <p:nvPr/>
        </p:nvSpPr>
        <p:spPr>
          <a:xfrm>
            <a:off x="11674026" y="6140348"/>
            <a:ext cx="31359691" cy="82120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Discussion &amp; Methodology</a:t>
            </a:r>
          </a:p>
        </p:txBody>
      </p:sp>
      <p:sp>
        <p:nvSpPr>
          <p:cNvPr id="25" name="TextBox 24">
            <a:extLst>
              <a:ext uri="{FF2B5EF4-FFF2-40B4-BE49-F238E27FC236}">
                <a16:creationId xmlns:a16="http://schemas.microsoft.com/office/drawing/2014/main" id="{AE4AD144-1499-4C07-85A4-B7EFC58463F0}"/>
              </a:ext>
            </a:extLst>
          </p:cNvPr>
          <p:cNvSpPr txBox="1"/>
          <p:nvPr/>
        </p:nvSpPr>
        <p:spPr>
          <a:xfrm>
            <a:off x="33432517" y="15709532"/>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Results</a:t>
            </a:r>
          </a:p>
        </p:txBody>
      </p:sp>
      <p:sp>
        <p:nvSpPr>
          <p:cNvPr id="26" name="TextBox 25">
            <a:extLst>
              <a:ext uri="{FF2B5EF4-FFF2-40B4-BE49-F238E27FC236}">
                <a16:creationId xmlns:a16="http://schemas.microsoft.com/office/drawing/2014/main" id="{850970F5-9ABF-4386-9761-49E684D2F733}"/>
              </a:ext>
            </a:extLst>
          </p:cNvPr>
          <p:cNvSpPr txBox="1"/>
          <p:nvPr/>
        </p:nvSpPr>
        <p:spPr>
          <a:xfrm>
            <a:off x="33432517" y="21189274"/>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lIns="91440" tIns="45720" rIns="91440" bIns="45720" rtlCol="0" anchor="t">
            <a:noAutofit/>
          </a:bodyPr>
          <a:lstStyle/>
          <a:p>
            <a:pPr algn="ctr" defTabSz="4702588">
              <a:defRPr/>
            </a:pPr>
            <a:r>
              <a:rPr lang="en-US" sz="3600" b="1">
                <a:solidFill>
                  <a:schemeClr val="bg1"/>
                </a:solidFill>
                <a:latin typeface="Nunito"/>
              </a:rPr>
              <a:t>Economic &amp; Environmental Analysis</a:t>
            </a:r>
          </a:p>
        </p:txBody>
      </p:sp>
      <p:pic>
        <p:nvPicPr>
          <p:cNvPr id="5" name="Picture 4" descr="Diagram, schematic&#10;&#10;Description automatically generated">
            <a:extLst>
              <a:ext uri="{FF2B5EF4-FFF2-40B4-BE49-F238E27FC236}">
                <a16:creationId xmlns:a16="http://schemas.microsoft.com/office/drawing/2014/main" id="{069AE7E6-9226-427B-8C2B-DB992594C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2795" y="21884717"/>
            <a:ext cx="20373887" cy="10388951"/>
          </a:xfrm>
          <a:prstGeom prst="rect">
            <a:avLst/>
          </a:prstGeom>
        </p:spPr>
      </p:pic>
      <p:pic>
        <p:nvPicPr>
          <p:cNvPr id="3" name="Picture 2" descr="Logo&#10;&#10;Description automatically generated">
            <a:extLst>
              <a:ext uri="{FF2B5EF4-FFF2-40B4-BE49-F238E27FC236}">
                <a16:creationId xmlns:a16="http://schemas.microsoft.com/office/drawing/2014/main" id="{64AAD6EA-F381-4FA7-A6BA-4AB7840C7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079" y="30400083"/>
            <a:ext cx="2724351" cy="1198714"/>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B0109B67-7BBA-49A1-872A-53556BDE82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540" y="30400532"/>
            <a:ext cx="4407968" cy="1197817"/>
          </a:xfrm>
          <a:prstGeom prst="rect">
            <a:avLst/>
          </a:prstGeom>
        </p:spPr>
      </p:pic>
      <p:sp>
        <p:nvSpPr>
          <p:cNvPr id="27" name="TextBox 26">
            <a:extLst>
              <a:ext uri="{FF2B5EF4-FFF2-40B4-BE49-F238E27FC236}">
                <a16:creationId xmlns:a16="http://schemas.microsoft.com/office/drawing/2014/main" id="{DBFF58B4-A68C-4B21-938F-E424B0365F04}"/>
              </a:ext>
            </a:extLst>
          </p:cNvPr>
          <p:cNvSpPr txBox="1"/>
          <p:nvPr/>
        </p:nvSpPr>
        <p:spPr>
          <a:xfrm>
            <a:off x="751194" y="28628179"/>
            <a:ext cx="9601200" cy="822960"/>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chemeClr val="bg1"/>
                </a:solidFill>
                <a:latin typeface="Nunito" panose="00000500000000000000" pitchFamily="2" charset="0"/>
              </a:rPr>
              <a:t>Sponsors &amp; Special Thanks</a:t>
            </a:r>
          </a:p>
        </p:txBody>
      </p:sp>
      <p:sp>
        <p:nvSpPr>
          <p:cNvPr id="9" name="TextBox 8">
            <a:extLst>
              <a:ext uri="{FF2B5EF4-FFF2-40B4-BE49-F238E27FC236}">
                <a16:creationId xmlns:a16="http://schemas.microsoft.com/office/drawing/2014/main" id="{8A0CF005-22E8-4111-9A82-AEEEEA9D0962}"/>
              </a:ext>
            </a:extLst>
          </p:cNvPr>
          <p:cNvSpPr txBox="1"/>
          <p:nvPr/>
        </p:nvSpPr>
        <p:spPr>
          <a:xfrm>
            <a:off x="3140419" y="31935104"/>
            <a:ext cx="4822748" cy="584775"/>
          </a:xfrm>
          <a:prstGeom prst="rect">
            <a:avLst/>
          </a:prstGeom>
          <a:noFill/>
        </p:spPr>
        <p:txBody>
          <a:bodyPr wrap="square" rtlCol="0">
            <a:spAutoFit/>
          </a:bodyPr>
          <a:lstStyle/>
          <a:p>
            <a:r>
              <a:rPr lang="en-CA" sz="3200" b="1" i="1"/>
              <a:t>FN INSULATION CALGARY</a:t>
            </a:r>
          </a:p>
        </p:txBody>
      </p:sp>
      <p:sp>
        <p:nvSpPr>
          <p:cNvPr id="29" name="TextBox 28">
            <a:extLst>
              <a:ext uri="{FF2B5EF4-FFF2-40B4-BE49-F238E27FC236}">
                <a16:creationId xmlns:a16="http://schemas.microsoft.com/office/drawing/2014/main" id="{E3989C61-3054-4EAC-8202-458E1E92571C}"/>
              </a:ext>
            </a:extLst>
          </p:cNvPr>
          <p:cNvSpPr txBox="1"/>
          <p:nvPr/>
        </p:nvSpPr>
        <p:spPr>
          <a:xfrm>
            <a:off x="11683958" y="7236500"/>
            <a:ext cx="9601200" cy="822960"/>
          </a:xfrm>
          <a:prstGeom prst="round2DiagRect">
            <a:avLst>
              <a:gd name="adj1" fmla="val 50000"/>
              <a:gd name="adj2" fmla="val 0"/>
            </a:avLst>
          </a:prstGeom>
          <a:solidFill>
            <a:schemeClr val="bg1"/>
          </a:solidFill>
          <a:ln w="76200">
            <a:solidFill>
              <a:srgbClr val="C00000"/>
            </a:solid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rgbClr val="C00000"/>
                </a:solidFill>
                <a:latin typeface="Nunito" panose="00000500000000000000" pitchFamily="2" charset="0"/>
              </a:rPr>
              <a:t>Solar Thermal Collector</a:t>
            </a:r>
          </a:p>
        </p:txBody>
      </p:sp>
      <p:sp>
        <p:nvSpPr>
          <p:cNvPr id="30" name="TextBox 29">
            <a:extLst>
              <a:ext uri="{FF2B5EF4-FFF2-40B4-BE49-F238E27FC236}">
                <a16:creationId xmlns:a16="http://schemas.microsoft.com/office/drawing/2014/main" id="{F2BE47E2-8444-4440-9D0A-315C477354A8}"/>
              </a:ext>
            </a:extLst>
          </p:cNvPr>
          <p:cNvSpPr txBox="1"/>
          <p:nvPr/>
        </p:nvSpPr>
        <p:spPr>
          <a:xfrm>
            <a:off x="33432517" y="12277651"/>
            <a:ext cx="9601200" cy="822960"/>
          </a:xfrm>
          <a:prstGeom prst="round2DiagRect">
            <a:avLst>
              <a:gd name="adj1" fmla="val 50000"/>
              <a:gd name="adj2" fmla="val 0"/>
            </a:avLst>
          </a:prstGeom>
          <a:solidFill>
            <a:schemeClr val="bg1"/>
          </a:solidFill>
          <a:ln w="76200">
            <a:solidFill>
              <a:srgbClr val="C00000"/>
            </a:solidFill>
          </a:ln>
          <a:effectLst/>
        </p:spPr>
        <p:style>
          <a:lnRef idx="2">
            <a:schemeClr val="dk1"/>
          </a:lnRef>
          <a:fillRef idx="1">
            <a:schemeClr val="lt1"/>
          </a:fillRef>
          <a:effectRef idx="0">
            <a:schemeClr val="dk1"/>
          </a:effectRef>
          <a:fontRef idx="minor">
            <a:schemeClr val="dk1"/>
          </a:fontRef>
        </p:style>
        <p:txBody>
          <a:bodyPr wrap="square" rtlCol="0">
            <a:noAutofit/>
          </a:bodyPr>
          <a:lstStyle>
            <a:defPPr>
              <a:defRPr lang="en-US"/>
            </a:defPPr>
            <a:lvl1pPr algn="ctr" defTabSz="4702588">
              <a:defRPr sz="3600" b="1">
                <a:solidFill>
                  <a:srgbClr val="C00000"/>
                </a:solidFill>
                <a:latin typeface="Nunito" panose="00000500000000000000" pitchFamily="2" charset="0"/>
              </a:defRPr>
            </a:lvl1pPr>
          </a:lstStyle>
          <a:p>
            <a:r>
              <a:rPr lang="en-US"/>
              <a:t>Condensing Cycle</a:t>
            </a:r>
          </a:p>
        </p:txBody>
      </p:sp>
      <p:sp>
        <p:nvSpPr>
          <p:cNvPr id="31" name="TextBox 30">
            <a:extLst>
              <a:ext uri="{FF2B5EF4-FFF2-40B4-BE49-F238E27FC236}">
                <a16:creationId xmlns:a16="http://schemas.microsoft.com/office/drawing/2014/main" id="{9CAB9553-D13F-40B6-84AB-BF261B80A3A7}"/>
              </a:ext>
            </a:extLst>
          </p:cNvPr>
          <p:cNvSpPr txBox="1"/>
          <p:nvPr/>
        </p:nvSpPr>
        <p:spPr>
          <a:xfrm>
            <a:off x="33432517" y="7236500"/>
            <a:ext cx="9601200" cy="822960"/>
          </a:xfrm>
          <a:prstGeom prst="round2DiagRect">
            <a:avLst>
              <a:gd name="adj1" fmla="val 50000"/>
              <a:gd name="adj2" fmla="val 0"/>
            </a:avLst>
          </a:prstGeom>
          <a:solidFill>
            <a:schemeClr val="bg1"/>
          </a:solidFill>
          <a:ln w="76200">
            <a:solidFill>
              <a:srgbClr val="C00000"/>
            </a:solidFill>
          </a:ln>
          <a:effectLst/>
        </p:spPr>
        <p:style>
          <a:lnRef idx="2">
            <a:schemeClr val="dk1"/>
          </a:lnRef>
          <a:fillRef idx="1">
            <a:schemeClr val="lt1"/>
          </a:fillRef>
          <a:effectRef idx="0">
            <a:schemeClr val="dk1"/>
          </a:effectRef>
          <a:fontRef idx="minor">
            <a:schemeClr val="dk1"/>
          </a:fontRef>
        </p:style>
        <p:txBody>
          <a:bodyPr wrap="square" rtlCol="0">
            <a:noAutofit/>
          </a:bodyPr>
          <a:lstStyle>
            <a:defPPr>
              <a:defRPr lang="en-US"/>
            </a:defPPr>
            <a:lvl1pPr algn="ctr" defTabSz="4702588">
              <a:defRPr sz="3600" b="1">
                <a:solidFill>
                  <a:srgbClr val="C00000"/>
                </a:solidFill>
                <a:latin typeface="Nunito" panose="00000500000000000000" pitchFamily="2" charset="0"/>
              </a:defRPr>
            </a:lvl1pPr>
          </a:lstStyle>
          <a:p>
            <a:r>
              <a:rPr lang="en-US"/>
              <a:t>Refrigeration Cycle</a:t>
            </a:r>
          </a:p>
        </p:txBody>
      </p:sp>
      <p:sp>
        <p:nvSpPr>
          <p:cNvPr id="33" name="TextBox 19">
            <a:extLst>
              <a:ext uri="{FF2B5EF4-FFF2-40B4-BE49-F238E27FC236}">
                <a16:creationId xmlns:a16="http://schemas.microsoft.com/office/drawing/2014/main" id="{5DB1192F-8A53-4170-9276-C390CAD4B350}"/>
              </a:ext>
            </a:extLst>
          </p:cNvPr>
          <p:cNvSpPr txBox="1">
            <a:spLocks noChangeArrowheads="1"/>
          </p:cNvSpPr>
          <p:nvPr/>
        </p:nvSpPr>
        <p:spPr bwMode="auto">
          <a:xfrm>
            <a:off x="33484194" y="8291416"/>
            <a:ext cx="9580652" cy="16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a:ea typeface="Open Sans"/>
                <a:cs typeface="Open Sans"/>
              </a:rPr>
              <a:t>To complete the refrigeration cycle, the compressor and the electronic expansion valve (EEV) compatible with the design constraints and the solar collector were selected on the following criteria:</a:t>
            </a:r>
          </a:p>
        </p:txBody>
      </p:sp>
      <p:sp>
        <p:nvSpPr>
          <p:cNvPr id="1038" name="TextBox 1037">
            <a:extLst>
              <a:ext uri="{FF2B5EF4-FFF2-40B4-BE49-F238E27FC236}">
                <a16:creationId xmlns:a16="http://schemas.microsoft.com/office/drawing/2014/main" id="{67B0E023-86F7-4E60-B8E3-6DADB66404A4}"/>
              </a:ext>
            </a:extLst>
          </p:cNvPr>
          <p:cNvSpPr txBox="1"/>
          <p:nvPr/>
        </p:nvSpPr>
        <p:spPr>
          <a:xfrm>
            <a:off x="11736439" y="13842040"/>
            <a:ext cx="19923097" cy="1538691"/>
          </a:xfrm>
          <a:prstGeom prst="rect">
            <a:avLst/>
          </a:prstGeom>
          <a:noFill/>
        </p:spPr>
        <p:txBody>
          <a:bodyPr wrap="square" lIns="91440" tIns="45720" rIns="91440" bIns="45720" rtlCol="0" anchor="t">
            <a:spAutoFit/>
          </a:bodyPr>
          <a:lstStyle/>
          <a:p>
            <a:pPr marL="1877695" lvl="1" algn="just">
              <a:lnSpc>
                <a:spcPct val="110000"/>
              </a:lnSpc>
            </a:pPr>
            <a:endParaRPr lang="en-US" sz="1000">
              <a:highlight>
                <a:srgbClr val="FFFF00"/>
              </a:highlight>
              <a:latin typeface="Open Sans"/>
              <a:ea typeface="Open Sans"/>
              <a:cs typeface="Open Sans"/>
            </a:endParaRPr>
          </a:p>
          <a:p>
            <a:pPr algn="just">
              <a:lnSpc>
                <a:spcPct val="107000"/>
              </a:lnSpc>
              <a:spcAft>
                <a:spcPts val="800"/>
              </a:spcAft>
            </a:pPr>
            <a:r>
              <a:rPr lang="en-US" sz="2400">
                <a:latin typeface="Open Sans"/>
                <a:ea typeface="Open Sans"/>
                <a:cs typeface="Open Sans"/>
              </a:rPr>
              <a:t>Figure 2 shows the system’s operation during an average day in January and December, two of the coldest months of the year. As the system will require a start-up period for the aluminum plate to absorb heat, irradiance levels lower than 100 W/</a:t>
            </a:r>
            <a:r>
              <a:rPr lang="en-US" sz="2400">
                <a:effectLst/>
                <a:latin typeface="Arial"/>
                <a:ea typeface="Calibri" panose="020F0502020204030204" pitchFamily="34" charset="0"/>
                <a:cs typeface="Arial"/>
              </a:rPr>
              <a:t>m</a:t>
            </a:r>
            <a:r>
              <a:rPr lang="en-US" sz="2400" baseline="30000">
                <a:effectLst/>
                <a:latin typeface="Arial"/>
                <a:ea typeface="Calibri" panose="020F0502020204030204" pitchFamily="34" charset="0"/>
                <a:cs typeface="Arial"/>
              </a:rPr>
              <a:t>2</a:t>
            </a:r>
            <a:r>
              <a:rPr lang="en-US" sz="2400">
                <a:latin typeface="Open Sans"/>
                <a:ea typeface="Open Sans"/>
                <a:cs typeface="Open Sans"/>
              </a:rPr>
              <a:t> were not considered.</a:t>
            </a:r>
          </a:p>
          <a:p>
            <a:pPr marL="1877695" lvl="1" algn="just" eaLnBrk="0" hangingPunct="0">
              <a:lnSpc>
                <a:spcPct val="110000"/>
              </a:lnSpc>
            </a:pPr>
            <a:endParaRPr lang="en-US" sz="2400">
              <a:latin typeface="Open Sans"/>
              <a:ea typeface="Open Sans"/>
              <a:cs typeface="Open Sans"/>
            </a:endParaRPr>
          </a:p>
        </p:txBody>
      </p:sp>
      <p:sp>
        <p:nvSpPr>
          <p:cNvPr id="2" name="TextBox 1">
            <a:extLst>
              <a:ext uri="{FF2B5EF4-FFF2-40B4-BE49-F238E27FC236}">
                <a16:creationId xmlns:a16="http://schemas.microsoft.com/office/drawing/2014/main" id="{5CCEFFCC-C7D6-4325-9374-5BF7660D5E32}"/>
              </a:ext>
            </a:extLst>
          </p:cNvPr>
          <p:cNvSpPr txBox="1"/>
          <p:nvPr/>
        </p:nvSpPr>
        <p:spPr>
          <a:xfrm>
            <a:off x="751193" y="29602112"/>
            <a:ext cx="9601201" cy="461665"/>
          </a:xfrm>
          <a:prstGeom prst="rect">
            <a:avLst/>
          </a:prstGeom>
          <a:noFill/>
        </p:spPr>
        <p:txBody>
          <a:bodyPr wrap="square" rtlCol="0">
            <a:spAutoFit/>
          </a:bodyPr>
          <a:lstStyle/>
          <a:p>
            <a:r>
              <a:rPr lang="en-US" sz="2400">
                <a:latin typeface="Open Sans" panose="020B0606030504020204" pitchFamily="34" charset="0"/>
                <a:ea typeface="Open Sans" panose="020B0606030504020204" pitchFamily="34" charset="0"/>
                <a:cs typeface="Open Sans" panose="020B0606030504020204" pitchFamily="34" charset="0"/>
              </a:rPr>
              <a:t>Dr. Aggrey Mwesigye, Dr. Simon Li</a:t>
            </a:r>
          </a:p>
        </p:txBody>
      </p:sp>
      <p:pic>
        <p:nvPicPr>
          <p:cNvPr id="49" name="Picture 48">
            <a:extLst>
              <a:ext uri="{FF2B5EF4-FFF2-40B4-BE49-F238E27FC236}">
                <a16:creationId xmlns:a16="http://schemas.microsoft.com/office/drawing/2014/main" id="{2255AC52-6C26-4331-BDA9-414DD46F5FDD}"/>
              </a:ext>
            </a:extLst>
          </p:cNvPr>
          <p:cNvPicPr>
            <a:picLocks noChangeAspect="1"/>
          </p:cNvPicPr>
          <p:nvPr/>
        </p:nvPicPr>
        <p:blipFill>
          <a:blip r:embed="rId7"/>
          <a:stretch>
            <a:fillRect/>
          </a:stretch>
        </p:blipFill>
        <p:spPr>
          <a:xfrm>
            <a:off x="22878019" y="6850424"/>
            <a:ext cx="9055521" cy="6383549"/>
          </a:xfrm>
          <a:prstGeom prst="rect">
            <a:avLst/>
          </a:prstGeom>
        </p:spPr>
      </p:pic>
      <p:sp>
        <p:nvSpPr>
          <p:cNvPr id="4" name="TextBox 3">
            <a:extLst>
              <a:ext uri="{FF2B5EF4-FFF2-40B4-BE49-F238E27FC236}">
                <a16:creationId xmlns:a16="http://schemas.microsoft.com/office/drawing/2014/main" id="{34E58920-6708-4A07-82F1-36FE572A5623}"/>
              </a:ext>
            </a:extLst>
          </p:cNvPr>
          <p:cNvSpPr txBox="1"/>
          <p:nvPr/>
        </p:nvSpPr>
        <p:spPr>
          <a:xfrm>
            <a:off x="22338899" y="12997067"/>
            <a:ext cx="8045851" cy="461665"/>
          </a:xfrm>
          <a:prstGeom prst="rect">
            <a:avLst/>
          </a:prstGeom>
          <a:noFill/>
        </p:spPr>
        <p:txBody>
          <a:bodyPr wrap="square" rtlCol="0">
            <a:spAutoFit/>
          </a:bodyPr>
          <a:lstStyle/>
          <a:p>
            <a:pPr algn="ctr"/>
            <a:r>
              <a:rPr lang="en-US" sz="2400" i="1">
                <a:latin typeface="Open Sans" panose="020B0606030504020204" pitchFamily="34" charset="0"/>
                <a:ea typeface="Open Sans" panose="020B0606030504020204" pitchFamily="34" charset="0"/>
                <a:cs typeface="Open Sans" panose="020B0606030504020204" pitchFamily="34" charset="0"/>
              </a:rPr>
              <a:t>Figure 1: Solar Collector Overall Heat Loss Coefficient</a:t>
            </a:r>
          </a:p>
        </p:txBody>
      </p:sp>
      <p:sp>
        <p:nvSpPr>
          <p:cNvPr id="32" name="TextBox 31">
            <a:extLst>
              <a:ext uri="{FF2B5EF4-FFF2-40B4-BE49-F238E27FC236}">
                <a16:creationId xmlns:a16="http://schemas.microsoft.com/office/drawing/2014/main" id="{0BEBD363-0385-439D-BAC6-9CBD95E50F2D}"/>
              </a:ext>
            </a:extLst>
          </p:cNvPr>
          <p:cNvSpPr txBox="1"/>
          <p:nvPr/>
        </p:nvSpPr>
        <p:spPr>
          <a:xfrm>
            <a:off x="17247944" y="22012234"/>
            <a:ext cx="8900084" cy="461665"/>
          </a:xfrm>
          <a:prstGeom prst="rect">
            <a:avLst/>
          </a:prstGeom>
          <a:noFill/>
        </p:spPr>
        <p:txBody>
          <a:bodyPr wrap="square" rtlCol="0">
            <a:spAutoFit/>
          </a:bodyPr>
          <a:lstStyle/>
          <a:p>
            <a:pPr algn="ctr"/>
            <a:r>
              <a:rPr lang="en-US" sz="2400" i="1" dirty="0">
                <a:latin typeface="Open Sans" panose="020B0606030504020204" pitchFamily="34" charset="0"/>
                <a:ea typeface="Open Sans" panose="020B0606030504020204" pitchFamily="34" charset="0"/>
                <a:cs typeface="Open Sans" panose="020B0606030504020204" pitchFamily="34" charset="0"/>
              </a:rPr>
              <a:t>Figure 2: Solar Collector Energy Gain on an Average Winter Day</a:t>
            </a:r>
          </a:p>
        </p:txBody>
      </p:sp>
      <p:sp>
        <p:nvSpPr>
          <p:cNvPr id="34" name="TextBox 33">
            <a:extLst>
              <a:ext uri="{FF2B5EF4-FFF2-40B4-BE49-F238E27FC236}">
                <a16:creationId xmlns:a16="http://schemas.microsoft.com/office/drawing/2014/main" id="{3913C957-5562-475B-B725-FFE657BF91D6}"/>
              </a:ext>
            </a:extLst>
          </p:cNvPr>
          <p:cNvSpPr txBox="1"/>
          <p:nvPr/>
        </p:nvSpPr>
        <p:spPr>
          <a:xfrm>
            <a:off x="16897463" y="31473439"/>
            <a:ext cx="10096273" cy="461665"/>
          </a:xfrm>
          <a:prstGeom prst="rect">
            <a:avLst/>
          </a:prstGeom>
          <a:noFill/>
        </p:spPr>
        <p:txBody>
          <a:bodyPr wrap="square" rtlCol="0">
            <a:spAutoFit/>
          </a:bodyPr>
          <a:lstStyle/>
          <a:p>
            <a:pPr algn="ctr"/>
            <a:r>
              <a:rPr lang="en-US" sz="2400" i="1" dirty="0">
                <a:latin typeface="Open Sans" panose="020B0606030504020204" pitchFamily="34" charset="0"/>
                <a:ea typeface="Open Sans" panose="020B0606030504020204" pitchFamily="34" charset="0"/>
                <a:cs typeface="Open Sans" panose="020B0606030504020204" pitchFamily="34" charset="0"/>
              </a:rPr>
              <a:t>Figure 3: DX-SAHP Overview</a:t>
            </a:r>
          </a:p>
        </p:txBody>
      </p:sp>
      <p:sp>
        <p:nvSpPr>
          <p:cNvPr id="40" name="TextBox 39">
            <a:extLst>
              <a:ext uri="{FF2B5EF4-FFF2-40B4-BE49-F238E27FC236}">
                <a16:creationId xmlns:a16="http://schemas.microsoft.com/office/drawing/2014/main" id="{DBA9E80B-8E9C-49F2-B966-BD5665F7CF46}"/>
              </a:ext>
            </a:extLst>
          </p:cNvPr>
          <p:cNvSpPr txBox="1"/>
          <p:nvPr/>
        </p:nvSpPr>
        <p:spPr>
          <a:xfrm>
            <a:off x="34115809" y="31057940"/>
            <a:ext cx="8649564" cy="830997"/>
          </a:xfrm>
          <a:prstGeom prst="rect">
            <a:avLst/>
          </a:prstGeom>
          <a:noFill/>
        </p:spPr>
        <p:txBody>
          <a:bodyPr wrap="square" rtlCol="0">
            <a:spAutoFit/>
          </a:bodyPr>
          <a:lstStyle/>
          <a:p>
            <a:pPr algn="ctr"/>
            <a:r>
              <a:rPr lang="en-US" sz="2400" i="1" dirty="0">
                <a:latin typeface="Open Sans" panose="020B0606030504020204" pitchFamily="34" charset="0"/>
                <a:ea typeface="Open Sans" panose="020B0606030504020204" pitchFamily="34" charset="0"/>
                <a:cs typeface="Open Sans" panose="020B0606030504020204" pitchFamily="34" charset="0"/>
              </a:rPr>
              <a:t>Figure 4: Cost over time of DX-SAHP in comparison to Electric and Natural Gas water heaters</a:t>
            </a:r>
          </a:p>
        </p:txBody>
      </p:sp>
      <p:sp>
        <p:nvSpPr>
          <p:cNvPr id="35" name="TextBox 19">
            <a:extLst>
              <a:ext uri="{FF2B5EF4-FFF2-40B4-BE49-F238E27FC236}">
                <a16:creationId xmlns:a16="http://schemas.microsoft.com/office/drawing/2014/main" id="{4DEA4EAE-E9CB-4663-8BAC-7328DD094AE8}"/>
              </a:ext>
            </a:extLst>
          </p:cNvPr>
          <p:cNvSpPr txBox="1">
            <a:spLocks noChangeArrowheads="1"/>
          </p:cNvSpPr>
          <p:nvPr/>
        </p:nvSpPr>
        <p:spPr bwMode="auto">
          <a:xfrm>
            <a:off x="33465173" y="10051863"/>
            <a:ext cx="4975418" cy="186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a:solidFill>
                  <a:srgbClr val="C00000"/>
                </a:solidFill>
                <a:latin typeface="Open Sans"/>
                <a:ea typeface="Open Sans"/>
                <a:cs typeface="Open Sans"/>
              </a:rPr>
              <a:t>     SCROLL COMPRESSOR</a:t>
            </a:r>
            <a:endParaRPr lang="en-US" sz="2400">
              <a:latin typeface="Open Sans"/>
              <a:ea typeface="Open Sans"/>
              <a:cs typeface="Open Sans"/>
            </a:endParaRPr>
          </a:p>
          <a:p>
            <a:pPr algn="just">
              <a:lnSpc>
                <a:spcPct val="110000"/>
              </a:lnSpc>
            </a:pPr>
            <a:endParaRPr lang="en-US" sz="1000" b="1">
              <a:solidFill>
                <a:srgbClr val="C00000"/>
              </a:solidFill>
              <a:latin typeface="Open Sans"/>
              <a:ea typeface="Open Sans"/>
              <a:cs typeface="Open Sans"/>
            </a:endParaRPr>
          </a:p>
          <a:p>
            <a:pPr marL="342900" indent="-342900" algn="just">
              <a:lnSpc>
                <a:spcPct val="110000"/>
              </a:lnSpc>
              <a:buFont typeface="Arial" panose="020B0604020202020204" pitchFamily="34" charset="0"/>
              <a:buChar char="•"/>
            </a:pPr>
            <a:r>
              <a:rPr lang="en-US" sz="2400">
                <a:latin typeface="Open Sans"/>
                <a:ea typeface="Open Sans"/>
                <a:cs typeface="Open Sans"/>
              </a:rPr>
              <a:t>R-134A compatibility</a:t>
            </a:r>
          </a:p>
          <a:p>
            <a:pPr marL="342900" indent="-342900" algn="just">
              <a:lnSpc>
                <a:spcPct val="110000"/>
              </a:lnSpc>
              <a:buFont typeface="Arial" panose="020B0604020202020204" pitchFamily="34" charset="0"/>
              <a:buChar char="•"/>
            </a:pPr>
            <a:r>
              <a:rPr lang="en-US" sz="2400">
                <a:latin typeface="Open Sans"/>
                <a:ea typeface="Open Sans"/>
                <a:cs typeface="Open Sans"/>
              </a:rPr>
              <a:t>-6</a:t>
            </a:r>
            <a:r>
              <a:rPr lang="en-US" sz="2400">
                <a:latin typeface="Times New Roman"/>
                <a:ea typeface="Open Sans"/>
                <a:cs typeface="Times New Roman"/>
              </a:rPr>
              <a:t>º</a:t>
            </a:r>
            <a:r>
              <a:rPr lang="en-US" sz="2400">
                <a:latin typeface="Open Sans"/>
                <a:ea typeface="Open Sans"/>
                <a:cs typeface="Open Sans"/>
              </a:rPr>
              <a:t>C to 14</a:t>
            </a:r>
            <a:r>
              <a:rPr lang="en-US" sz="2400">
                <a:latin typeface="Times New Roman"/>
                <a:ea typeface="Open Sans"/>
                <a:cs typeface="Times New Roman"/>
              </a:rPr>
              <a:t>º</a:t>
            </a:r>
            <a:r>
              <a:rPr lang="en-US" sz="2400">
                <a:latin typeface="Open Sans"/>
                <a:ea typeface="Open Sans"/>
                <a:cs typeface="Open Sans"/>
              </a:rPr>
              <a:t>C evaporation range</a:t>
            </a:r>
          </a:p>
          <a:p>
            <a:pPr marL="342900" indent="-342900" algn="just">
              <a:lnSpc>
                <a:spcPct val="110000"/>
              </a:lnSpc>
              <a:buFont typeface="Arial" panose="020B0604020202020204" pitchFamily="34" charset="0"/>
              <a:buChar char="•"/>
            </a:pPr>
            <a:r>
              <a:rPr lang="en-US" sz="2400">
                <a:latin typeface="Open Sans"/>
                <a:ea typeface="Open Sans"/>
                <a:cs typeface="Open Sans"/>
              </a:rPr>
              <a:t>0.75hp to 1.25hp power output</a:t>
            </a:r>
          </a:p>
        </p:txBody>
      </p:sp>
      <p:sp>
        <p:nvSpPr>
          <p:cNvPr id="37" name="TextBox 19">
            <a:extLst>
              <a:ext uri="{FF2B5EF4-FFF2-40B4-BE49-F238E27FC236}">
                <a16:creationId xmlns:a16="http://schemas.microsoft.com/office/drawing/2014/main" id="{68D933C0-1832-4DDC-A486-32CAE89ECEDE}"/>
              </a:ext>
            </a:extLst>
          </p:cNvPr>
          <p:cNvSpPr txBox="1">
            <a:spLocks noChangeArrowheads="1"/>
          </p:cNvSpPr>
          <p:nvPr/>
        </p:nvSpPr>
        <p:spPr bwMode="auto">
          <a:xfrm>
            <a:off x="38854659" y="10016831"/>
            <a:ext cx="4616121" cy="186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a:solidFill>
                  <a:srgbClr val="C00000"/>
                </a:solidFill>
                <a:latin typeface="Open Sans"/>
                <a:ea typeface="Open Sans"/>
                <a:cs typeface="Open Sans"/>
              </a:rPr>
              <a:t>      </a:t>
            </a:r>
            <a:r>
              <a:rPr lang="en-US" sz="2400" b="1" err="1">
                <a:solidFill>
                  <a:srgbClr val="C00000"/>
                </a:solidFill>
                <a:latin typeface="Open Sans"/>
                <a:ea typeface="Open Sans"/>
                <a:cs typeface="Open Sans"/>
              </a:rPr>
              <a:t>EEV</a:t>
            </a:r>
            <a:endParaRPr lang="en-US" sz="2400">
              <a:latin typeface="Open Sans"/>
              <a:ea typeface="Open Sans"/>
              <a:cs typeface="Open Sans"/>
            </a:endParaRPr>
          </a:p>
          <a:p>
            <a:pPr algn="just">
              <a:lnSpc>
                <a:spcPct val="110000"/>
              </a:lnSpc>
            </a:pPr>
            <a:endParaRPr lang="en-US" sz="1000" b="1">
              <a:solidFill>
                <a:srgbClr val="C00000"/>
              </a:solidFill>
              <a:latin typeface="Open Sans"/>
              <a:ea typeface="Open Sans"/>
              <a:cs typeface="Open Sans"/>
            </a:endParaRPr>
          </a:p>
          <a:p>
            <a:pPr marL="342900" indent="-342900" algn="just">
              <a:lnSpc>
                <a:spcPct val="110000"/>
              </a:lnSpc>
              <a:buFont typeface="Arial" panose="020B0604020202020204" pitchFamily="34" charset="0"/>
              <a:buChar char="•"/>
            </a:pPr>
            <a:r>
              <a:rPr lang="en-US" sz="2400">
                <a:latin typeface="Open Sans"/>
                <a:ea typeface="Open Sans"/>
                <a:cs typeface="Open Sans"/>
              </a:rPr>
              <a:t>R-134A compatibility</a:t>
            </a:r>
          </a:p>
          <a:p>
            <a:pPr marL="342900" indent="-342900" algn="just">
              <a:lnSpc>
                <a:spcPct val="110000"/>
              </a:lnSpc>
              <a:buFont typeface="Arial" panose="020B0604020202020204" pitchFamily="34" charset="0"/>
              <a:buChar char="•"/>
            </a:pPr>
            <a:r>
              <a:rPr lang="en-US" sz="2400">
                <a:latin typeface="Open Sans"/>
                <a:ea typeface="Open Sans"/>
                <a:cs typeface="Open Sans"/>
              </a:rPr>
              <a:t>Rated up to 3.7kW capacity</a:t>
            </a:r>
          </a:p>
          <a:p>
            <a:pPr marL="342900" indent="-342900" algn="just">
              <a:lnSpc>
                <a:spcPct val="110000"/>
              </a:lnSpc>
              <a:buFont typeface="Arial" panose="020B0604020202020204" pitchFamily="34" charset="0"/>
              <a:buChar char="•"/>
            </a:pPr>
            <a:r>
              <a:rPr lang="en-US" sz="2400">
                <a:latin typeface="Open Sans"/>
                <a:ea typeface="Open Sans"/>
                <a:cs typeface="Open Sans"/>
              </a:rPr>
              <a:t>3</a:t>
            </a:r>
            <a:r>
              <a:rPr lang="en-US" sz="2400">
                <a:latin typeface="Times New Roman"/>
                <a:ea typeface="Open Sans"/>
                <a:cs typeface="Times New Roman"/>
              </a:rPr>
              <a:t>º</a:t>
            </a:r>
            <a:r>
              <a:rPr lang="en-US" sz="2400">
                <a:latin typeface="Open Sans"/>
                <a:ea typeface="Open Sans"/>
                <a:cs typeface="Open Sans"/>
              </a:rPr>
              <a:t>C superheat control</a:t>
            </a:r>
          </a:p>
        </p:txBody>
      </p:sp>
      <p:sp>
        <p:nvSpPr>
          <p:cNvPr id="44" name="TextBox 43">
            <a:extLst>
              <a:ext uri="{FF2B5EF4-FFF2-40B4-BE49-F238E27FC236}">
                <a16:creationId xmlns:a16="http://schemas.microsoft.com/office/drawing/2014/main" id="{B986FFF7-5E50-41AE-9052-500BEF671E59}"/>
              </a:ext>
            </a:extLst>
          </p:cNvPr>
          <p:cNvSpPr txBox="1"/>
          <p:nvPr/>
        </p:nvSpPr>
        <p:spPr>
          <a:xfrm>
            <a:off x="816079" y="7236500"/>
            <a:ext cx="9601200" cy="822960"/>
          </a:xfrm>
          <a:prstGeom prst="round2DiagRect">
            <a:avLst>
              <a:gd name="adj1" fmla="val 50000"/>
              <a:gd name="adj2" fmla="val 0"/>
            </a:avLst>
          </a:prstGeom>
          <a:solidFill>
            <a:schemeClr val="bg1"/>
          </a:solidFill>
          <a:ln w="76200">
            <a:solidFill>
              <a:srgbClr val="C00000"/>
            </a:solid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rgbClr val="C00000"/>
                </a:solidFill>
                <a:latin typeface="Nunito" panose="00000500000000000000" pitchFamily="2" charset="0"/>
              </a:rPr>
              <a:t>The Problem</a:t>
            </a:r>
          </a:p>
        </p:txBody>
      </p:sp>
      <p:sp>
        <p:nvSpPr>
          <p:cNvPr id="45" name="TextBox 19">
            <a:extLst>
              <a:ext uri="{FF2B5EF4-FFF2-40B4-BE49-F238E27FC236}">
                <a16:creationId xmlns:a16="http://schemas.microsoft.com/office/drawing/2014/main" id="{B789546D-81BF-4D4F-823C-990D9BD08ECA}"/>
              </a:ext>
            </a:extLst>
          </p:cNvPr>
          <p:cNvSpPr txBox="1">
            <a:spLocks noChangeArrowheads="1"/>
          </p:cNvSpPr>
          <p:nvPr/>
        </p:nvSpPr>
        <p:spPr bwMode="auto">
          <a:xfrm>
            <a:off x="805920" y="12894746"/>
            <a:ext cx="9601200" cy="53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latin typeface="Open Sans"/>
                <a:ea typeface="Open Sans"/>
                <a:cs typeface="Open Sans"/>
              </a:rPr>
              <a:t>The team designed a DX-SAHP system that  can operate in colder climates and provide the hot water energy demand for the average Canadian household  of 3 people (</a:t>
            </a:r>
            <a:r>
              <a:rPr lang="en-US" sz="2400" b="1">
                <a:latin typeface="Open Sans"/>
                <a:ea typeface="Open Sans"/>
                <a:cs typeface="Open Sans"/>
              </a:rPr>
              <a:t>~</a:t>
            </a:r>
            <a:r>
              <a:rPr lang="en-US" sz="2400" b="1" dirty="0">
                <a:latin typeface="Open Sans"/>
                <a:ea typeface="Open Sans"/>
                <a:cs typeface="Open Sans"/>
              </a:rPr>
              <a:t>2</a:t>
            </a:r>
            <a:r>
              <a:rPr lang="en-US" sz="2400" b="1">
                <a:latin typeface="Open Sans"/>
                <a:ea typeface="Open Sans"/>
                <a:cs typeface="Open Sans"/>
              </a:rPr>
              <a:t> kW per day)</a:t>
            </a:r>
            <a:r>
              <a:rPr lang="en-US" sz="2400">
                <a:latin typeface="Open Sans"/>
                <a:ea typeface="Open Sans"/>
                <a:cs typeface="Open Sans"/>
              </a:rPr>
              <a:t>.</a:t>
            </a:r>
          </a:p>
          <a:p>
            <a:pPr algn="just">
              <a:lnSpc>
                <a:spcPct val="110000"/>
              </a:lnSpc>
            </a:pPr>
            <a:endParaRPr lang="en-US" sz="2400">
              <a:latin typeface="Open Sans"/>
              <a:ea typeface="Open Sans"/>
              <a:cs typeface="Open Sans"/>
            </a:endParaRPr>
          </a:p>
          <a:p>
            <a:pPr algn="just">
              <a:lnSpc>
                <a:spcPct val="110000"/>
              </a:lnSpc>
            </a:pPr>
            <a:r>
              <a:rPr lang="en-US" sz="2400">
                <a:latin typeface="Open Sans"/>
                <a:ea typeface="Open Sans"/>
                <a:cs typeface="Open Sans"/>
              </a:rPr>
              <a:t>The  DX-SAHP utilizes  a solar collector as the evaporator. Inclined at a 51</a:t>
            </a:r>
            <a:r>
              <a:rPr lang="en-US" sz="2400">
                <a:latin typeface="Times New Roman"/>
                <a:ea typeface="Open Sans"/>
                <a:cs typeface="Times New Roman"/>
              </a:rPr>
              <a:t>º</a:t>
            </a:r>
            <a:r>
              <a:rPr lang="en-US" sz="2400">
                <a:latin typeface="Open Sans"/>
                <a:ea typeface="Open Sans"/>
                <a:cs typeface="Open Sans"/>
              </a:rPr>
              <a:t> tilt angle, the absorber plate transfers its heat to a copper manifold underneath it. The R-134A running through the manifold absorbs heat and undergoes evaporation. After flowing through the compressor,  the refrigerant then flows to the condenser and exchanges its heat with the water. Leaving the condenser, the refrigerant undergoes expansion, becoming fully liquid at this point. It is now ready to re-enter the collector and the process of heating and cooling repeats! This process is depicted in Figure 3.</a:t>
            </a:r>
          </a:p>
        </p:txBody>
      </p:sp>
      <p:sp>
        <p:nvSpPr>
          <p:cNvPr id="46" name="TextBox 45">
            <a:extLst>
              <a:ext uri="{FF2B5EF4-FFF2-40B4-BE49-F238E27FC236}">
                <a16:creationId xmlns:a16="http://schemas.microsoft.com/office/drawing/2014/main" id="{FF83264F-914D-413D-8040-AD9994309CC5}"/>
              </a:ext>
            </a:extLst>
          </p:cNvPr>
          <p:cNvSpPr txBox="1"/>
          <p:nvPr/>
        </p:nvSpPr>
        <p:spPr>
          <a:xfrm>
            <a:off x="805920" y="11896651"/>
            <a:ext cx="9601200" cy="822960"/>
          </a:xfrm>
          <a:prstGeom prst="round2DiagRect">
            <a:avLst>
              <a:gd name="adj1" fmla="val 50000"/>
              <a:gd name="adj2" fmla="val 0"/>
            </a:avLst>
          </a:prstGeom>
          <a:solidFill>
            <a:schemeClr val="bg1"/>
          </a:solidFill>
          <a:ln w="76200">
            <a:solidFill>
              <a:srgbClr val="C00000"/>
            </a:solid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4702588">
              <a:defRPr/>
            </a:pPr>
            <a:r>
              <a:rPr lang="en-US" sz="3600" b="1">
                <a:solidFill>
                  <a:srgbClr val="C00000"/>
                </a:solidFill>
                <a:latin typeface="Nunito" panose="00000500000000000000" pitchFamily="2" charset="0"/>
              </a:rPr>
              <a:t>The Solution</a:t>
            </a:r>
          </a:p>
        </p:txBody>
      </p:sp>
      <p:sp>
        <p:nvSpPr>
          <p:cNvPr id="38" name="TextBox 19">
            <a:extLst>
              <a:ext uri="{FF2B5EF4-FFF2-40B4-BE49-F238E27FC236}">
                <a16:creationId xmlns:a16="http://schemas.microsoft.com/office/drawing/2014/main" id="{A4BA109C-C68C-6F0D-ACBE-C108DD6F0C79}"/>
              </a:ext>
            </a:extLst>
          </p:cNvPr>
          <p:cNvSpPr txBox="1">
            <a:spLocks noChangeArrowheads="1"/>
          </p:cNvSpPr>
          <p:nvPr/>
        </p:nvSpPr>
        <p:spPr bwMode="auto">
          <a:xfrm>
            <a:off x="38771432" y="22236061"/>
            <a:ext cx="4293414" cy="26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a:solidFill>
                  <a:srgbClr val="C00000"/>
                </a:solidFill>
                <a:latin typeface="Open Sans"/>
                <a:ea typeface="Open Sans"/>
                <a:cs typeface="Open Sans"/>
              </a:rPr>
              <a:t>     ENVIRONMENTAL</a:t>
            </a:r>
            <a:endParaRPr lang="en-US" sz="2400">
              <a:latin typeface="Open Sans"/>
              <a:ea typeface="Open Sans"/>
              <a:cs typeface="Open Sans"/>
            </a:endParaRPr>
          </a:p>
          <a:p>
            <a:pPr algn="just">
              <a:lnSpc>
                <a:spcPct val="110000"/>
              </a:lnSpc>
            </a:pPr>
            <a:endParaRPr lang="en-US" sz="1000" b="1">
              <a:solidFill>
                <a:srgbClr val="C00000"/>
              </a:solidFill>
              <a:latin typeface="Open Sans"/>
              <a:ea typeface="Open Sans"/>
              <a:cs typeface="Open Sans"/>
            </a:endParaRPr>
          </a:p>
          <a:p>
            <a:pPr algn="just">
              <a:lnSpc>
                <a:spcPct val="110000"/>
              </a:lnSpc>
            </a:pPr>
            <a:r>
              <a:rPr lang="en-US" sz="2400">
                <a:latin typeface="Open Sans"/>
                <a:ea typeface="Open Sans"/>
                <a:cs typeface="Open Sans"/>
              </a:rPr>
              <a:t>A </a:t>
            </a:r>
            <a:r>
              <a:rPr lang="en-US" sz="2400" b="1">
                <a:latin typeface="Open Sans"/>
                <a:ea typeface="Open Sans"/>
                <a:cs typeface="Open Sans"/>
              </a:rPr>
              <a:t>reduction</a:t>
            </a:r>
            <a:r>
              <a:rPr lang="en-US" sz="2400">
                <a:latin typeface="Open Sans"/>
                <a:ea typeface="Open Sans"/>
                <a:cs typeface="Open Sans"/>
              </a:rPr>
              <a:t> of </a:t>
            </a:r>
            <a:r>
              <a:rPr lang="en-US" sz="2400" b="1">
                <a:latin typeface="Open Sans"/>
                <a:ea typeface="Open Sans"/>
                <a:cs typeface="Open Sans"/>
              </a:rPr>
              <a:t>3 tons</a:t>
            </a:r>
            <a:r>
              <a:rPr lang="en-US" sz="2400">
                <a:latin typeface="Open Sans"/>
                <a:ea typeface="Open Sans"/>
                <a:cs typeface="Open Sans"/>
              </a:rPr>
              <a:t> of </a:t>
            </a:r>
            <a:r>
              <a:rPr lang="en-US" sz="2400" b="1">
                <a:latin typeface="Open Sans"/>
                <a:ea typeface="Open Sans"/>
                <a:cs typeface="Open Sans"/>
              </a:rPr>
              <a:t>GHG </a:t>
            </a:r>
            <a:r>
              <a:rPr lang="en-US" sz="2400">
                <a:latin typeface="Open Sans"/>
                <a:ea typeface="Open Sans"/>
                <a:cs typeface="Open Sans"/>
              </a:rPr>
              <a:t>emissions </a:t>
            </a:r>
            <a:r>
              <a:rPr lang="en-US" sz="2400" b="1">
                <a:latin typeface="Open Sans"/>
                <a:ea typeface="Open Sans"/>
                <a:cs typeface="Open Sans"/>
              </a:rPr>
              <a:t>annually. </a:t>
            </a:r>
            <a:r>
              <a:rPr lang="en-US" sz="2400">
                <a:latin typeface="Open Sans"/>
                <a:ea typeface="Open Sans"/>
                <a:cs typeface="Open Sans"/>
              </a:rPr>
              <a:t>This is equivalent to the GHGs emitted by a </a:t>
            </a:r>
            <a:r>
              <a:rPr lang="en-US" sz="2400" b="1">
                <a:latin typeface="Open Sans"/>
                <a:ea typeface="Open Sans"/>
                <a:cs typeface="Open Sans"/>
              </a:rPr>
              <a:t>small vehicle</a:t>
            </a:r>
            <a:r>
              <a:rPr lang="en-US" sz="2400">
                <a:latin typeface="Open Sans"/>
                <a:ea typeface="Open Sans"/>
                <a:cs typeface="Open Sans"/>
              </a:rPr>
              <a:t> every year. </a:t>
            </a:r>
          </a:p>
        </p:txBody>
      </p:sp>
      <p:sp>
        <p:nvSpPr>
          <p:cNvPr id="41" name="TextBox 19">
            <a:extLst>
              <a:ext uri="{FF2B5EF4-FFF2-40B4-BE49-F238E27FC236}">
                <a16:creationId xmlns:a16="http://schemas.microsoft.com/office/drawing/2014/main" id="{60FC7A58-C685-E5E3-7C17-5EAA550BBA4D}"/>
              </a:ext>
            </a:extLst>
          </p:cNvPr>
          <p:cNvSpPr txBox="1">
            <a:spLocks noChangeArrowheads="1"/>
          </p:cNvSpPr>
          <p:nvPr/>
        </p:nvSpPr>
        <p:spPr bwMode="auto">
          <a:xfrm>
            <a:off x="33396162" y="22237759"/>
            <a:ext cx="4503567" cy="34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b="1">
                <a:solidFill>
                  <a:srgbClr val="C00000"/>
                </a:solidFill>
                <a:latin typeface="Open Sans"/>
                <a:ea typeface="Open Sans"/>
                <a:cs typeface="Open Sans"/>
              </a:rPr>
              <a:t>    ECONOMIC</a:t>
            </a:r>
            <a:endParaRPr lang="en-US" sz="2400">
              <a:latin typeface="Open Sans"/>
              <a:ea typeface="Open Sans"/>
              <a:cs typeface="Open Sans"/>
            </a:endParaRPr>
          </a:p>
          <a:p>
            <a:pPr algn="just">
              <a:lnSpc>
                <a:spcPct val="110000"/>
              </a:lnSpc>
            </a:pPr>
            <a:endParaRPr lang="en-US" sz="1000" b="1">
              <a:solidFill>
                <a:srgbClr val="C00000"/>
              </a:solidFill>
              <a:latin typeface="Open Sans"/>
              <a:ea typeface="Open Sans"/>
              <a:cs typeface="Open Sans"/>
            </a:endParaRPr>
          </a:p>
          <a:p>
            <a:pPr marL="342900" indent="-342900" algn="just">
              <a:lnSpc>
                <a:spcPct val="110000"/>
              </a:lnSpc>
              <a:buFont typeface="Arial" panose="020B0604020202020204" pitchFamily="34" charset="0"/>
              <a:buChar char="•"/>
            </a:pPr>
            <a:r>
              <a:rPr lang="en-US" sz="2400">
                <a:latin typeface="Open Sans"/>
                <a:ea typeface="Open Sans"/>
                <a:cs typeface="Open Sans"/>
              </a:rPr>
              <a:t>Vs. Electric Water Heater</a:t>
            </a:r>
          </a:p>
          <a:p>
            <a:pPr algn="just">
              <a:lnSpc>
                <a:spcPct val="110000"/>
              </a:lnSpc>
            </a:pPr>
            <a:r>
              <a:rPr lang="en-US" sz="2400" b="1">
                <a:latin typeface="Open Sans"/>
                <a:ea typeface="Open Sans"/>
                <a:cs typeface="Open Sans"/>
              </a:rPr>
              <a:t>           9-year payback</a:t>
            </a:r>
            <a:r>
              <a:rPr lang="en-US" sz="2400">
                <a:latin typeface="Open Sans"/>
                <a:ea typeface="Open Sans"/>
                <a:cs typeface="Open Sans"/>
              </a:rPr>
              <a:t> period</a:t>
            </a:r>
            <a:endParaRPr lang="en-US"/>
          </a:p>
          <a:p>
            <a:pPr marL="342900" indent="-342900" algn="just">
              <a:lnSpc>
                <a:spcPct val="110000"/>
              </a:lnSpc>
              <a:buFont typeface="Arial" panose="020B0604020202020204" pitchFamily="34" charset="0"/>
              <a:buChar char="•"/>
            </a:pPr>
            <a:r>
              <a:rPr lang="en-US" sz="2400">
                <a:latin typeface="Open Sans"/>
                <a:ea typeface="Open Sans"/>
                <a:cs typeface="Open Sans"/>
              </a:rPr>
              <a:t>Vs. Gas Water Heater</a:t>
            </a:r>
          </a:p>
          <a:p>
            <a:pPr algn="just">
              <a:lnSpc>
                <a:spcPct val="110000"/>
              </a:lnSpc>
            </a:pPr>
            <a:r>
              <a:rPr lang="en-US" sz="2400" b="1">
                <a:latin typeface="Open Sans"/>
                <a:ea typeface="Open Sans"/>
                <a:cs typeface="Open Sans"/>
              </a:rPr>
              <a:t>          24-year payback</a:t>
            </a:r>
            <a:r>
              <a:rPr lang="en-US" sz="2400">
                <a:latin typeface="Open Sans"/>
                <a:ea typeface="Open Sans"/>
                <a:cs typeface="Open Sans"/>
              </a:rPr>
              <a:t> period</a:t>
            </a:r>
          </a:p>
          <a:p>
            <a:pPr marL="342900" indent="-342900" algn="just">
              <a:lnSpc>
                <a:spcPct val="110000"/>
              </a:lnSpc>
              <a:buFont typeface="Arial" panose="020B0604020202020204" pitchFamily="34" charset="0"/>
              <a:buChar char="•"/>
            </a:pPr>
            <a:r>
              <a:rPr lang="en-US" sz="2400">
                <a:latin typeface="Open Sans"/>
                <a:ea typeface="Open Sans"/>
                <a:cs typeface="Open Sans"/>
              </a:rPr>
              <a:t>Total of </a:t>
            </a:r>
            <a:r>
              <a:rPr lang="en-US" sz="2400" b="1">
                <a:latin typeface="Open Sans"/>
                <a:ea typeface="Open Sans"/>
                <a:cs typeface="Open Sans"/>
              </a:rPr>
              <a:t>$62.50</a:t>
            </a:r>
            <a:r>
              <a:rPr lang="en-US" sz="2400">
                <a:latin typeface="Open Sans"/>
                <a:ea typeface="Open Sans"/>
                <a:cs typeface="Open Sans"/>
              </a:rPr>
              <a:t> in </a:t>
            </a:r>
            <a:r>
              <a:rPr lang="en-US" sz="2400" b="1">
                <a:latin typeface="Open Sans"/>
                <a:ea typeface="Open Sans"/>
                <a:cs typeface="Open Sans"/>
              </a:rPr>
              <a:t>annual energy savings</a:t>
            </a:r>
            <a:r>
              <a:rPr lang="en-US" sz="2400">
                <a:latin typeface="Open Sans"/>
                <a:ea typeface="Open Sans"/>
                <a:cs typeface="Open Sans"/>
              </a:rPr>
              <a:t>. </a:t>
            </a:r>
          </a:p>
          <a:p>
            <a:pPr marL="342900" indent="-342900" algn="just">
              <a:lnSpc>
                <a:spcPct val="110000"/>
              </a:lnSpc>
              <a:buFont typeface="Arial" panose="020B0604020202020204" pitchFamily="34" charset="0"/>
              <a:buChar char="•"/>
            </a:pPr>
            <a:endParaRPr lang="en-US" sz="2400">
              <a:latin typeface="Open Sans"/>
              <a:ea typeface="Open Sans"/>
              <a:cs typeface="Open Sans"/>
            </a:endParaRPr>
          </a:p>
        </p:txBody>
      </p:sp>
      <p:pic>
        <p:nvPicPr>
          <p:cNvPr id="11" name="Picture 10">
            <a:extLst>
              <a:ext uri="{FF2B5EF4-FFF2-40B4-BE49-F238E27FC236}">
                <a16:creationId xmlns:a16="http://schemas.microsoft.com/office/drawing/2014/main" id="{D4C333AE-8057-448A-B227-6125ECD0A2D2}"/>
              </a:ext>
            </a:extLst>
          </p:cNvPr>
          <p:cNvPicPr>
            <a:picLocks noChangeAspect="1"/>
          </p:cNvPicPr>
          <p:nvPr/>
        </p:nvPicPr>
        <p:blipFill>
          <a:blip r:embed="rId8"/>
          <a:stretch>
            <a:fillRect/>
          </a:stretch>
        </p:blipFill>
        <p:spPr>
          <a:xfrm>
            <a:off x="33684929" y="25578198"/>
            <a:ext cx="9096375" cy="4886325"/>
          </a:xfrm>
          <a:prstGeom prst="rect">
            <a:avLst/>
          </a:prstGeom>
        </p:spPr>
      </p:pic>
      <p:pic>
        <p:nvPicPr>
          <p:cNvPr id="17" name="Picture 16">
            <a:extLst>
              <a:ext uri="{FF2B5EF4-FFF2-40B4-BE49-F238E27FC236}">
                <a16:creationId xmlns:a16="http://schemas.microsoft.com/office/drawing/2014/main" id="{E0E41C5D-8B33-433C-A214-F4D1A15F3F40}"/>
              </a:ext>
            </a:extLst>
          </p:cNvPr>
          <p:cNvPicPr>
            <a:picLocks noChangeAspect="1"/>
          </p:cNvPicPr>
          <p:nvPr/>
        </p:nvPicPr>
        <p:blipFill>
          <a:blip r:embed="rId9"/>
          <a:stretch>
            <a:fillRect/>
          </a:stretch>
        </p:blipFill>
        <p:spPr>
          <a:xfrm>
            <a:off x="13394924" y="15691338"/>
            <a:ext cx="17887950" cy="6019800"/>
          </a:xfrm>
          <a:prstGeom prst="rect">
            <a:avLst/>
          </a:prstGeom>
        </p:spPr>
      </p:pic>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3C314E5F1A845B57E273F1B0D2728" ma:contentTypeVersion="9" ma:contentTypeDescription="Create a new document." ma:contentTypeScope="" ma:versionID="134ce6df55df696b9bdc832de73b7088">
  <xsd:schema xmlns:xsd="http://www.w3.org/2001/XMLSchema" xmlns:xs="http://www.w3.org/2001/XMLSchema" xmlns:p="http://schemas.microsoft.com/office/2006/metadata/properties" xmlns:ns3="d98eaf51-a0c7-45a8-8dd4-27f069176c1b" xmlns:ns4="9e93438c-6b8a-420c-a92e-8d8b9beafc66" targetNamespace="http://schemas.microsoft.com/office/2006/metadata/properties" ma:root="true" ma:fieldsID="6b63854e4b1c08171ff6fca9d13b9d68" ns3:_="" ns4:_="">
    <xsd:import namespace="d98eaf51-a0c7-45a8-8dd4-27f069176c1b"/>
    <xsd:import namespace="9e93438c-6b8a-420c-a92e-8d8b9beafc6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8eaf51-a0c7-45a8-8dd4-27f069176c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93438c-6b8a-420c-a92e-8d8b9beafc6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AB4D2-B785-47B5-8A04-45213D5ACA5A}">
  <ds:schemaRefs>
    <ds:schemaRef ds:uri="9e93438c-6b8a-420c-a92e-8d8b9beafc66"/>
    <ds:schemaRef ds:uri="d98eaf51-a0c7-45a8-8dd4-27f069176c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5B3244F-3469-4085-AB81-D97930A6A063}">
  <ds:schemaRefs>
    <ds:schemaRef ds:uri="9e93438c-6b8a-420c-a92e-8d8b9beafc66"/>
    <ds:schemaRef ds:uri="d98eaf51-a0c7-45a8-8dd4-27f069176c1b"/>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816D3DE-77BD-423A-BEEB-75433FBC81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1268</TotalTime>
  <Words>877</Words>
  <Application>Microsoft Office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Calibri</vt:lpstr>
      <vt:lpstr>Franklin Gothic Medium</vt:lpstr>
      <vt:lpstr>Nunito Black</vt:lpstr>
      <vt:lpstr>Nunito</vt:lpstr>
      <vt:lpstr>Times New Roman</vt:lpstr>
      <vt:lpstr>Arial</vt:lpstr>
      <vt:lpstr>Cambria Math</vt:lpstr>
      <vt:lpstr>Open Sans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Kerwin Virtusio</cp:lastModifiedBy>
  <cp:revision>2</cp:revision>
  <cp:lastPrinted>2013-03-27T18:07:17Z</cp:lastPrinted>
  <dcterms:modified xsi:type="dcterms:W3CDTF">2022-04-12T20:32:17Z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0x0101008AF3C314E5F1A845B57E273F1B0D2728</vt:lpwstr>
  </property>
</Properties>
</file>